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91" r:id="rId3"/>
    <p:sldId id="261" r:id="rId4"/>
    <p:sldId id="287" r:id="rId5"/>
    <p:sldId id="289" r:id="rId6"/>
    <p:sldId id="288" r:id="rId7"/>
    <p:sldId id="290" r:id="rId8"/>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88"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100" d="100"/>
          <a:sy n="100" d="100"/>
        </p:scale>
        <p:origin x="1974" y="-1512"/>
      </p:cViewPr>
      <p:guideLst>
        <p:guide orient="horz"/>
        <p:guide pos="4248"/>
        <p:guide orient="horz" pos="725"/>
        <p:guide orient="horz" pos="5488"/>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11/26/2020</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82290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6</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11/26/2020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11/26/2020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11/26/2020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11/26/2020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11/26/2020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11/26/2020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11/26/2020</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7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Companies%20(P%20Market)!R3C2:R25C9"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6.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2020/11/26</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9" name="Rectangle 8"/>
          <p:cNvSpPr/>
          <p:nvPr/>
        </p:nvSpPr>
        <p:spPr>
          <a:xfrm>
            <a:off x="152400" y="2919537"/>
            <a:ext cx="6591300" cy="5459508"/>
          </a:xfrm>
          <a:prstGeom prst="rect">
            <a:avLst/>
          </a:prstGeom>
          <a:solidFill>
            <a:schemeClr val="bg1">
              <a:lumMod val="95000"/>
            </a:schemeClr>
          </a:solidFill>
        </p:spPr>
        <p:txBody>
          <a:bodyPr wrap="square">
            <a:spAutoFit/>
          </a:bodyPr>
          <a:lstStyle/>
          <a:p>
            <a:pPr algn="r" rtl="1">
              <a:lnSpc>
                <a:spcPct val="107000"/>
              </a:lnSpc>
              <a:spcAft>
                <a:spcPts val="800"/>
              </a:spcAft>
            </a:pPr>
            <a:r>
              <a:rPr lang="ar-SA" sz="1100" b="1" dirty="0" smtClean="0">
                <a:solidFill>
                  <a:srgbClr val="00B050"/>
                </a:solidFill>
                <a:latin typeface="Calibri" panose="020F0502020204030204" pitchFamily="34" charset="0"/>
                <a:ea typeface="Calibri" panose="020F0502020204030204" pitchFamily="34" charset="0"/>
                <a:cs typeface="Calibri" panose="020F0502020204030204" pitchFamily="34" charset="0"/>
              </a:rPr>
              <a:t>بورصة </a:t>
            </a:r>
            <a:r>
              <a:rPr lang="ar-SA" sz="1100" b="1" dirty="0">
                <a:solidFill>
                  <a:srgbClr val="00B050"/>
                </a:solidFill>
                <a:latin typeface="Calibri" panose="020F0502020204030204" pitchFamily="34" charset="0"/>
                <a:ea typeface="Calibri" panose="020F0502020204030204" pitchFamily="34" charset="0"/>
                <a:cs typeface="Calibri" panose="020F0502020204030204" pitchFamily="34" charset="0"/>
              </a:rPr>
              <a:t>الكويت تغلق على </a:t>
            </a:r>
            <a:r>
              <a:rPr lang="ar-SA" sz="1100" b="1" dirty="0" smtClean="0">
                <a:solidFill>
                  <a:srgbClr val="00B050"/>
                </a:solidFill>
                <a:latin typeface="Calibri" panose="020F0502020204030204" pitchFamily="34" charset="0"/>
                <a:ea typeface="Calibri" panose="020F0502020204030204" pitchFamily="34" charset="0"/>
                <a:cs typeface="Calibri" panose="020F0502020204030204" pitchFamily="34" charset="0"/>
              </a:rPr>
              <a:t>مكاسب سوقية </a:t>
            </a:r>
            <a:r>
              <a:rPr lang="ar-SA" sz="1100" b="1" dirty="0">
                <a:solidFill>
                  <a:srgbClr val="00B050"/>
                </a:solidFill>
                <a:latin typeface="Calibri" panose="020F0502020204030204" pitchFamily="34" charset="0"/>
                <a:ea typeface="Calibri" panose="020F0502020204030204" pitchFamily="34" charset="0"/>
                <a:cs typeface="Calibri" panose="020F0502020204030204" pitchFamily="34" charset="0"/>
              </a:rPr>
              <a:t>للأسبوع </a:t>
            </a:r>
            <a:r>
              <a:rPr lang="ar-SA" sz="1100" b="1" dirty="0" smtClean="0">
                <a:solidFill>
                  <a:srgbClr val="00B050"/>
                </a:solidFill>
                <a:latin typeface="Calibri" panose="020F0502020204030204" pitchFamily="34" charset="0"/>
                <a:ea typeface="Calibri" panose="020F0502020204030204" pitchFamily="34" charset="0"/>
                <a:cs typeface="Calibri" panose="020F0502020204030204" pitchFamily="34" charset="0"/>
              </a:rPr>
              <a:t>الرابع </a:t>
            </a:r>
            <a:r>
              <a:rPr lang="ar-SA" sz="1100" b="1" dirty="0">
                <a:solidFill>
                  <a:srgbClr val="00B050"/>
                </a:solidFill>
                <a:latin typeface="Calibri" panose="020F0502020204030204" pitchFamily="34" charset="0"/>
                <a:ea typeface="Calibri" panose="020F0502020204030204" pitchFamily="34" charset="0"/>
                <a:cs typeface="Calibri" panose="020F0502020204030204" pitchFamily="34" charset="0"/>
              </a:rPr>
              <a:t>على التوالي</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endParaRPr lang="ar-SA" sz="1100" dirty="0">
              <a:latin typeface="Calibri" panose="020F0502020204030204" pitchFamily="34" charset="0"/>
              <a:ea typeface="Calibri" panose="020F0502020204030204" pitchFamily="34" charset="0"/>
              <a:cs typeface="Calibri" panose="020F050202020403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أنهت بورصة الكويت تعاملاتها للأسبوع المنتهي في السادس والعشرون من نوفمبر على ارتفاع جماعي في أداء مؤشراتها مقارنة مع اقفال الأسبوع الماضي، حيث ارتفع مؤشر السوق العام بنسبة 0.6%، ومؤشر السوق الأول بنسبة 0.6%، و مؤشر السوق الرئيسي بنسبة 0.5%. كما ارتفع المعدل اليومي لقيمة الأسهم المتداولة بنسبة 51.7% إلى 73.3 مليون د.ك خلال الأسبوع بالمقارنة مع </a:t>
            </a:r>
            <a:r>
              <a:rPr lang="ar-SA" sz="1100" dirty="0" smtClean="0">
                <a:latin typeface="Calibri" panose="020F0502020204030204" pitchFamily="34" charset="0"/>
                <a:ea typeface="Calibri" panose="020F0502020204030204" pitchFamily="34" charset="0"/>
                <a:cs typeface="Calibri" panose="020F0502020204030204" pitchFamily="34" charset="0"/>
              </a:rPr>
              <a:t>48.3 مليون </a:t>
            </a:r>
            <a:r>
              <a:rPr lang="ar-SA" sz="1100" dirty="0">
                <a:latin typeface="Calibri" panose="020F0502020204030204" pitchFamily="34" charset="0"/>
                <a:ea typeface="Calibri" panose="020F0502020204030204" pitchFamily="34" charset="0"/>
                <a:cs typeface="Calibri" panose="020F0502020204030204" pitchFamily="34" charset="0"/>
              </a:rPr>
              <a:t>د.ك للأسبوع الماضي، وكذلك المعدل اليومي لكمية الأسهم المتداولة بنسبة 15.6% إلي 197 مليون سهم بالمقارنة مع 170 مليون سهم</a:t>
            </a:r>
            <a:r>
              <a:rPr lang="ar-SA" sz="1100" dirty="0" smtClean="0">
                <a:latin typeface="Calibri" panose="020F0502020204030204" pitchFamily="34" charset="0"/>
                <a:ea typeface="Calibri" panose="020F0502020204030204" pitchFamily="34" charset="0"/>
                <a:cs typeface="Calibri" panose="020F0502020204030204" pitchFamily="34" charset="0"/>
              </a:rPr>
              <a:t>.</a:t>
            </a:r>
            <a:endParaRPr lang="en-US" sz="1100" dirty="0" smtClean="0">
              <a:latin typeface="Calibri" panose="020F0502020204030204" pitchFamily="34" charset="0"/>
              <a:ea typeface="Calibri" panose="020F0502020204030204" pitchFamily="34" charset="0"/>
              <a:cs typeface="Calibri" panose="020F0502020204030204" pitchFamily="34" charset="0"/>
            </a:endParaRP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تداولات الأسبوع</a:t>
            </a: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جاء أداء مؤشرات البورصة مزيجا بين الصعود والهبوط خلال جلسات الأسبوع، حيث شهدت الثلاث جلسات الأولى ارتفاعا نسبيا، وذلك استكمالا لسلسة الصعود التي بدأتها الأسبوع الماضي، مع استمرار عمليات الشراء الإنتقائي على أسهم السوق الأول وكذلك السوق الرئيسي وهو ما دفع العديد من هذه الأسهم إلى تسجيل مكاسب سوقية ملحوظة، الأمر الذي عزز من قدرة مؤشر السوق العام ومؤشر السوق الأول للوصول إلى مستويات 5,594.3 نقطة، 6,203 نقطة على التوالي، في حين جاء أداء جلستي التداول الأخيرتين متراجعا،  مع ارتفاع الضغوط البيعية على شريحة واسعة من أسهم السوق الأول، وهو ما جعل مؤشر السوق العام ينهي تداولاته الأسبوعية على مكاسب طفيفة.</a:t>
            </a:r>
            <a:endParaRPr lang="en-US" sz="1100" dirty="0">
              <a:latin typeface="Calibri" panose="020F0502020204030204" pitchFamily="34" charset="0"/>
              <a:ea typeface="Calibri" panose="020F0502020204030204" pitchFamily="34" charset="0"/>
              <a:cs typeface="Calibri" panose="020F050202020403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يُذكر أن قيم تداول جلسة نهاية الأسبوع قد سجلت ارتفاعا حادا، حيث بلغت مستوى 124.1 مليون د.ك وهو أعلى مستوى شهدته البورصة منذ جلسة 20/12/2018، كما </a:t>
            </a:r>
            <a:r>
              <a:rPr lang="ar-SA" sz="1100" dirty="0" smtClean="0">
                <a:latin typeface="Calibri" panose="020F0502020204030204" pitchFamily="34" charset="0"/>
                <a:ea typeface="Calibri" panose="020F0502020204030204" pitchFamily="34" charset="0"/>
                <a:cs typeface="Calibri" panose="020F0502020204030204" pitchFamily="34" charset="0"/>
              </a:rPr>
              <a:t>أن مجموع </a:t>
            </a:r>
            <a:r>
              <a:rPr lang="ar-SA" sz="1100" dirty="0">
                <a:latin typeface="Calibri" panose="020F0502020204030204" pitchFamily="34" charset="0"/>
                <a:ea typeface="Calibri" panose="020F0502020204030204" pitchFamily="34" charset="0"/>
                <a:cs typeface="Calibri" panose="020F0502020204030204" pitchFamily="34" charset="0"/>
              </a:rPr>
              <a:t>قيم تداول بنك الكويت الوطني وبيت التمويل الكويتي الأسبوعية قد أستحوذا على نحو </a:t>
            </a:r>
            <a:r>
              <a:rPr lang="en-US" sz="1100" dirty="0">
                <a:latin typeface="Calibri" panose="020F0502020204030204" pitchFamily="34" charset="0"/>
                <a:ea typeface="Calibri" panose="020F0502020204030204" pitchFamily="34" charset="0"/>
                <a:cs typeface="Calibri" panose="020F0502020204030204" pitchFamily="34" charset="0"/>
              </a:rPr>
              <a:t>56</a:t>
            </a:r>
            <a:r>
              <a:rPr lang="ar-SA" sz="1100" dirty="0">
                <a:latin typeface="Calibri" panose="020F0502020204030204" pitchFamily="34" charset="0"/>
                <a:ea typeface="Calibri" panose="020F0502020204030204" pitchFamily="34" charset="0"/>
                <a:cs typeface="Calibri" panose="020F0502020204030204" pitchFamily="34" charset="0"/>
              </a:rPr>
              <a:t>% من اجمالي قيم تداول السوق الأول والبالغة 332.7 مليون د.ك، </a:t>
            </a:r>
            <a:r>
              <a:rPr lang="ar-SA" sz="1100" dirty="0" smtClean="0">
                <a:latin typeface="Calibri" panose="020F0502020204030204" pitchFamily="34" charset="0"/>
                <a:ea typeface="Calibri" panose="020F0502020204030204" pitchFamily="34" charset="0"/>
                <a:cs typeface="Calibri" panose="020F0502020204030204" pitchFamily="34" charset="0"/>
              </a:rPr>
              <a:t>وهذا يُعزى بطبيعة الحال </a:t>
            </a:r>
            <a:r>
              <a:rPr lang="ar-SA" sz="1100" dirty="0">
                <a:latin typeface="Calibri" panose="020F0502020204030204" pitchFamily="34" charset="0"/>
                <a:ea typeface="Calibri" panose="020F0502020204030204" pitchFamily="34" charset="0"/>
                <a:cs typeface="Calibri" panose="020F0502020204030204" pitchFamily="34" charset="0"/>
              </a:rPr>
              <a:t>إلى استقطابهما على نحو 70% من حجم التدفقات النقدية الأجنبية البالغة 2.9 مليار دولار أمريكي، والمتوقع أن تستقبلها بورصة الكويت مع ترقيتها ضمن مؤشر </a:t>
            </a:r>
            <a:r>
              <a:rPr lang="en-US" sz="1100" dirty="0" smtClean="0">
                <a:latin typeface="Calibri" panose="020F0502020204030204" pitchFamily="34" charset="0"/>
                <a:ea typeface="Calibri" panose="020F0502020204030204" pitchFamily="34" charset="0"/>
                <a:cs typeface="Calibri" panose="020F0502020204030204" pitchFamily="34" charset="0"/>
              </a:rPr>
              <a:t>MSCI</a:t>
            </a:r>
            <a:r>
              <a:rPr lang="ar-SA" sz="1100" smtClean="0">
                <a:latin typeface="Calibri" panose="020F0502020204030204" pitchFamily="34" charset="0"/>
                <a:ea typeface="Calibri" panose="020F0502020204030204" pitchFamily="34" charset="0"/>
                <a:cs typeface="Calibri" panose="020F0502020204030204" pitchFamily="34" charset="0"/>
              </a:rPr>
              <a:t> للأسواق </a:t>
            </a:r>
            <a:r>
              <a:rPr lang="ar-SA" sz="1100" dirty="0">
                <a:latin typeface="Calibri" panose="020F0502020204030204" pitchFamily="34" charset="0"/>
                <a:ea typeface="Calibri" panose="020F0502020204030204" pitchFamily="34" charset="0"/>
                <a:cs typeface="Calibri" panose="020F0502020204030204" pitchFamily="34" charset="0"/>
              </a:rPr>
              <a:t>الناشئة في نهاية الشهر الجاري.</a:t>
            </a:r>
            <a:endParaRPr lang="en-US" sz="1100" dirty="0">
              <a:latin typeface="Calibri" panose="020F0502020204030204" pitchFamily="34" charset="0"/>
              <a:ea typeface="Calibri" panose="020F0502020204030204" pitchFamily="34" charset="0"/>
              <a:cs typeface="Calibri" panose="020F050202020403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الجدير بالذكر أن سهم بنك الكويت الوطني نجح في تسجيل مكاسب سوقية أسبوعية للمرة الأولى بعد سلسلة تراجع أسبوعية امتدت طوال ستة أسابيع متواصلة، كما نجح بيت التمويل الكويتي في مواصلة تسجيل مكاسب أسبوعية للأسبوع الثالث على التوالي. </a:t>
            </a:r>
            <a:endParaRPr lang="en-US" sz="1100" dirty="0">
              <a:latin typeface="Calibri" panose="020F0502020204030204" pitchFamily="34" charset="0"/>
              <a:ea typeface="Calibri" panose="020F0502020204030204" pitchFamily="34" charset="0"/>
              <a:cs typeface="Calibri" panose="020F0502020204030204" pitchFamily="34" charset="0"/>
            </a:endParaRPr>
          </a:p>
        </p:txBody>
      </p:sp>
      <p:sp>
        <p:nvSpPr>
          <p:cNvPr id="14" name="TextBox 13"/>
          <p:cNvSpPr txBox="1"/>
          <p:nvPr/>
        </p:nvSpPr>
        <p:spPr>
          <a:xfrm>
            <a:off x="152400" y="2730761"/>
            <a:ext cx="65913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25404671"/>
              </p:ext>
            </p:extLst>
          </p:nvPr>
        </p:nvGraphicFramePr>
        <p:xfrm>
          <a:off x="1752600" y="1188821"/>
          <a:ext cx="4991100" cy="1371600"/>
        </p:xfrm>
        <a:graphic>
          <a:graphicData uri="http://schemas.openxmlformats.org/presentationml/2006/ole">
            <mc:AlternateContent xmlns:mc="http://schemas.openxmlformats.org/markup-compatibility/2006">
              <mc:Choice xmlns:v="urn:schemas-microsoft-com:vml" Requires="v">
                <p:oleObj spid="_x0000_s131702" name="Worksheet" r:id="rId5" imgW="4991249" imgH="1371600" progId="Excel.Sheet.12">
                  <p:link updateAutomatic="1"/>
                </p:oleObj>
              </mc:Choice>
              <mc:Fallback>
                <p:oleObj name="Worksheet" r:id="rId5" imgW="4991249" imgH="1371600" progId="Excel.Sheet.12">
                  <p:link updateAutomatic="1"/>
                  <p:pic>
                    <p:nvPicPr>
                      <p:cNvPr id="0" name=""/>
                      <p:cNvPicPr/>
                      <p:nvPr/>
                    </p:nvPicPr>
                    <p:blipFill>
                      <a:blip r:embed="rId6"/>
                      <a:stretch>
                        <a:fillRect/>
                      </a:stretch>
                    </p:blipFill>
                    <p:spPr>
                      <a:xfrm>
                        <a:off x="1752600" y="1188821"/>
                        <a:ext cx="4991100" cy="1371600"/>
                      </a:xfrm>
                      <a:prstGeom prst="rect">
                        <a:avLst/>
                      </a:prstGeom>
                    </p:spPr>
                  </p:pic>
                </p:oleObj>
              </mc:Fallback>
            </mc:AlternateContent>
          </a:graphicData>
        </a:graphic>
      </p:graphicFrame>
      <p:sp>
        <p:nvSpPr>
          <p:cNvPr id="11" name="Text Placeholder 14"/>
          <p:cNvSpPr txBox="1">
            <a:spLocks/>
          </p:cNvSpPr>
          <p:nvPr/>
        </p:nvSpPr>
        <p:spPr bwMode="gray">
          <a:xfrm>
            <a:off x="3554361" y="2528615"/>
            <a:ext cx="3313160" cy="217396"/>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a:t>
            </a:r>
            <a:r>
              <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 </a:t>
            </a:r>
            <a:r>
              <a:rPr lang="ar-KW" sz="600" b="0" dirty="0" smtClean="0">
                <a:solidFill>
                  <a:schemeClr val="tx1"/>
                </a:solidFill>
                <a:latin typeface="Times New Roman" panose="02020603050405020304" pitchFamily="18" charset="0"/>
              </a:rPr>
              <a:t>ع.س </a:t>
            </a:r>
            <a:r>
              <a:rPr lang="ar-KW" sz="600" b="0" dirty="0">
                <a:solidFill>
                  <a:schemeClr val="tx1"/>
                </a:solidFill>
                <a:latin typeface="Times New Roman" panose="02020603050405020304" pitchFamily="18" charset="0"/>
              </a:rPr>
              <a:t>: عائد سعري      </a:t>
            </a: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lang="ar-SA" sz="600" b="0" dirty="0" smtClean="0">
              <a:solidFill>
                <a:schemeClr val="tx1"/>
              </a:solidFill>
              <a:latin typeface="Times New Roman" panose="02020603050405020304" pitchFamily="18" charset="0"/>
              <a:cs typeface="+mn-cs"/>
            </a:endParaRPr>
          </a:p>
          <a:p>
            <a:pPr algn="justLow" defTabSz="855970" rtl="1">
              <a:lnSpc>
                <a:spcPct val="150000"/>
              </a:lnSpc>
              <a:spcAft>
                <a:spcPts val="800"/>
              </a:spcAft>
              <a:defRPr/>
            </a:pPr>
            <a:r>
              <a:rPr lang="ar-SA" sz="1100" u="sng" dirty="0">
                <a:solidFill>
                  <a:schemeClr val="tx1"/>
                </a:solidFill>
                <a:latin typeface="Calibri" panose="020F0502020204030204" pitchFamily="34" charset="0"/>
                <a:ea typeface="Calibri" panose="020F0502020204030204" pitchFamily="34" charset="0"/>
                <a:cs typeface="Calibri" panose="020F0502020204030204" pitchFamily="34" charset="0"/>
              </a:rPr>
              <a:t>أداء مؤشرات البورصة</a:t>
            </a:r>
          </a:p>
          <a:p>
            <a:pPr algn="justLow" rtl="1">
              <a:defRPr/>
            </a:pPr>
            <a:endParaRPr lang="en-US" sz="800" dirty="0">
              <a:latin typeface="Calibri" panose="020F0502020204030204" pitchFamily="34" charset="0"/>
              <a:ea typeface="Calibri" panose="020F0502020204030204" pitchFamily="34" charset="0"/>
            </a:endParaRPr>
          </a:p>
          <a:p>
            <a:pPr lvl="0" algn="justLow" rtl="1">
              <a:defRPr/>
            </a:pPr>
            <a:endPar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lang="ar-SA" sz="600" b="0" dirty="0">
              <a:solidFill>
                <a:schemeClr val="tx1"/>
              </a:solidFill>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lang="en-US" sz="600" b="0" dirty="0">
              <a:solidFill>
                <a:schemeClr val="tx1"/>
              </a:solidFill>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lang="en-US" sz="600" b="0" dirty="0">
              <a:solidFill>
                <a:schemeClr val="tx1"/>
              </a:solidFill>
              <a:latin typeface="Times New Roman" panose="02020603050405020304" pitchFamily="18" charset="0"/>
              <a:cs typeface="+mn-cs"/>
            </a:endParaRPr>
          </a:p>
          <a:p>
            <a:pPr lvl="0" algn="justLow" rtl="1">
              <a:defRPr/>
            </a:pPr>
            <a:endPar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p:txBody>
      </p:sp>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2</a:t>
            </a:fld>
            <a:endParaRPr lang="en-US" dirty="0"/>
          </a:p>
        </p:txBody>
      </p:sp>
      <p:sp>
        <p:nvSpPr>
          <p:cNvPr id="9" name="Rectangle 8"/>
          <p:cNvSpPr/>
          <p:nvPr/>
        </p:nvSpPr>
        <p:spPr>
          <a:xfrm>
            <a:off x="159853" y="1369382"/>
            <a:ext cx="6591300" cy="3617657"/>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100" b="1" u="sng" dirty="0">
                <a:latin typeface="Calibri" panose="020F0502020204030204" pitchFamily="34" charset="0"/>
                <a:ea typeface="Calibri" panose="020F0502020204030204" pitchFamily="34" charset="0"/>
                <a:cs typeface="Calibri" panose="020F0502020204030204" pitchFamily="34" charset="0"/>
              </a:rPr>
              <a:t>أهم افصاحات الشركات خلال الفترة</a:t>
            </a:r>
          </a:p>
          <a:p>
            <a:pPr marL="171450" lvl="0" indent="-17145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تراجعت أرباح شركة المجموعة التعليمية القابضة 2020 بنسبة 14.3</a:t>
            </a:r>
            <a:r>
              <a:rPr lang="en-US" sz="1100" dirty="0">
                <a:latin typeface="Calibri" panose="020F0502020204030204" pitchFamily="34" charset="0"/>
                <a:ea typeface="Calibri" panose="020F0502020204030204" pitchFamily="34" charset="0"/>
                <a:cs typeface="Calibri" panose="020F0502020204030204" pitchFamily="34" charset="0"/>
              </a:rPr>
              <a:t>%</a:t>
            </a:r>
            <a:r>
              <a:rPr lang="ar-SA" sz="1100" dirty="0">
                <a:latin typeface="Calibri" panose="020F0502020204030204" pitchFamily="34" charset="0"/>
                <a:ea typeface="Calibri" panose="020F0502020204030204" pitchFamily="34" charset="0"/>
                <a:cs typeface="Calibri" panose="020F0502020204030204" pitchFamily="34" charset="0"/>
              </a:rPr>
              <a:t> إلى 6.6 مليون د.ك للسنة المالية المنتهية في 31/8/2020، كما وافق مجلس إدارة الشركة على خفض رأسمال الشركة المصدر والمدفوع بسب زيادته عن الحاجة من 24.5 مليون د.ك إلى 15 مليون د.ك، مع سداد </a:t>
            </a:r>
            <a:r>
              <a:rPr lang="ar-SA" sz="1100" dirty="0" smtClean="0">
                <a:latin typeface="Calibri" panose="020F0502020204030204" pitchFamily="34" charset="0"/>
                <a:ea typeface="Calibri" panose="020F0502020204030204" pitchFamily="34" charset="0"/>
                <a:cs typeface="Calibri" panose="020F0502020204030204" pitchFamily="34" charset="0"/>
              </a:rPr>
              <a:t>قيمة </a:t>
            </a:r>
            <a:r>
              <a:rPr lang="ar-SA" sz="1100" dirty="0">
                <a:latin typeface="Calibri" panose="020F0502020204030204" pitchFamily="34" charset="0"/>
                <a:ea typeface="Calibri" panose="020F0502020204030204" pitchFamily="34" charset="0"/>
                <a:cs typeface="Calibri" panose="020F0502020204030204" pitchFamily="34" charset="0"/>
              </a:rPr>
              <a:t>الأسهم الملغاة بالقيمة الأسمية للسهم البالغة 100 فلس.</a:t>
            </a:r>
            <a:endParaRPr lang="en-US" sz="11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أفصحت شركة شمال الزور الأولى للطاقة والمياه أن تاريخ حيازة السهم هو </a:t>
            </a:r>
            <a:r>
              <a:rPr lang="ar-SA" sz="1100" dirty="0" smtClean="0">
                <a:latin typeface="Calibri" panose="020F0502020204030204" pitchFamily="34" charset="0"/>
                <a:ea typeface="Calibri" panose="020F0502020204030204" pitchFamily="34" charset="0"/>
                <a:cs typeface="Calibri" panose="020F0502020204030204" pitchFamily="34" charset="0"/>
              </a:rPr>
              <a:t>1/12/2020، وذلك لأحقية الحصول على التوزيعات النقدية للسهم والبالغة 25% من القيمة الأسمية للسهم.</a:t>
            </a:r>
            <a:endParaRPr lang="en-US" sz="11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الجمعية العامة العادية لشركة السكب الكويتية  سوف تنعقد بتاريخ 7/12/2020، وذلك لمناقشة توصية مجلس الإدارة بتوزيع أرباح عينية بنسبة 27.7% من القيمة الأسمية للسهم عن الفترة المالية المنتهية في 30/09/2020، على أن يكون تاريخ حيازة السهم هو 17/12/2020.</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أسعار النفط </a:t>
            </a:r>
            <a:endParaRPr lang="en-US" sz="1100" dirty="0" smtClean="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050" dirty="0">
                <a:latin typeface="Calibri" panose="020F0502020204030204" pitchFamily="34" charset="0"/>
                <a:ea typeface="Calibri" panose="020F0502020204030204" pitchFamily="34" charset="0"/>
                <a:cs typeface="Calibri" panose="020F0502020204030204" pitchFamily="34" charset="0"/>
              </a:rPr>
              <a:t>واصلت أسعار النفط انتعاشها للأسبوع الرابع على التوالي، حيث نجح خام برنت من مواصلة رحلة الصعود والتي بدأت مطلع شهر أكتوبر  الماضي وصولا إلى عتبة ال 49 دولار أمريكي، حيث أشارت بعض التقارير إلى منظمة أوبك وحلفائها تميل إلى تأجيل الزيادة المخططة لإنتاج النفط في العام المقبل، من أجل دعم السوق خلال الموجة الثانية من الإصابات </a:t>
            </a:r>
            <a:r>
              <a:rPr lang="ar-SA" sz="1050" dirty="0" smtClean="0">
                <a:latin typeface="Calibri" panose="020F0502020204030204" pitchFamily="34" charset="0"/>
                <a:ea typeface="Calibri" panose="020F0502020204030204" pitchFamily="34" charset="0"/>
                <a:cs typeface="Calibri" panose="020F0502020204030204" pitchFamily="34" charset="0"/>
              </a:rPr>
              <a:t>بكوفيد 19.</a:t>
            </a:r>
            <a:endParaRPr lang="en-US" sz="105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67306" y="1184716"/>
            <a:ext cx="6576394" cy="184666"/>
          </a:xfrm>
          <a:prstGeom prst="rect">
            <a:avLst/>
          </a:prstGeom>
          <a:solidFill>
            <a:srgbClr val="963634"/>
          </a:solidFill>
        </p:spPr>
        <p:txBody>
          <a:bodyPr wrap="square" lIns="0" tIns="0" rIns="0" bIns="0" rtlCol="0">
            <a:spAutoFit/>
          </a:bodyPr>
          <a:lstStyle/>
          <a:p>
            <a:pPr algn="ctr"/>
            <a:r>
              <a:rPr lang="ar-SA" sz="1200" b="1" dirty="0" smtClean="0">
                <a:solidFill>
                  <a:schemeClr val="bg1"/>
                </a:solidFill>
                <a:cs typeface="+mj-cs"/>
              </a:rPr>
              <a:t>تابع مل</a:t>
            </a:r>
            <a:r>
              <a:rPr lang="ar-KW" sz="1200" b="1" dirty="0" smtClean="0">
                <a:solidFill>
                  <a:schemeClr val="bg1"/>
                </a:solidFill>
                <a:cs typeface="+mj-cs"/>
              </a:rPr>
              <a:t>خص أداء السوق خلال الأسبوع </a:t>
            </a:r>
            <a:endParaRPr lang="en-US" sz="1200" b="1" dirty="0" smtClean="0">
              <a:solidFill>
                <a:schemeClr val="bg1"/>
              </a:solidFill>
              <a:cs typeface="+mj-cs"/>
            </a:endParaRPr>
          </a:p>
        </p:txBody>
      </p:sp>
    </p:spTree>
    <p:extLst>
      <p:ext uri="{BB962C8B-B14F-4D97-AF65-F5344CB8AC3E}">
        <p14:creationId xmlns:p14="http://schemas.microsoft.com/office/powerpoint/2010/main" val="376490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3</a:t>
            </a:fld>
            <a:endParaRPr lang="en-US" dirty="0"/>
          </a:p>
        </p:txBody>
      </p:sp>
      <p:sp>
        <p:nvSpPr>
          <p:cNvPr id="12" name="Rectangle 11"/>
          <p:cNvSpPr/>
          <p:nvPr/>
        </p:nvSpPr>
        <p:spPr>
          <a:xfrm>
            <a:off x="5016137" y="1161738"/>
            <a:ext cx="1727563" cy="42724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a:t>أ</a:t>
            </a:r>
            <a:r>
              <a:rPr lang="ar-SA" sz="1000" dirty="0" smtClean="0"/>
              <a:t>غ</a:t>
            </a:r>
            <a:r>
              <a:rPr lang="ar-KW" sz="1000" dirty="0" smtClean="0"/>
              <a:t>لقت</a:t>
            </a:r>
            <a:r>
              <a:rPr lang="ar-SA" sz="1000" dirty="0" smtClean="0"/>
              <a:t> </a:t>
            </a:r>
            <a:r>
              <a:rPr lang="ar-KW" sz="1000" dirty="0" smtClean="0"/>
              <a:t>مؤشرات</a:t>
            </a:r>
            <a:r>
              <a:rPr lang="ar-SA" sz="1000" dirty="0" smtClean="0"/>
              <a:t> </a:t>
            </a:r>
            <a:r>
              <a:rPr lang="ar-SA" sz="1000" dirty="0"/>
              <a:t>قطاعات السوق </a:t>
            </a:r>
            <a:r>
              <a:rPr lang="ar-KW" sz="1000" dirty="0" smtClean="0"/>
              <a:t>على</a:t>
            </a:r>
            <a:r>
              <a:rPr lang="ar-SA" sz="1000" dirty="0" smtClean="0"/>
              <a:t> تباين خلال </a:t>
            </a:r>
            <a:r>
              <a:rPr lang="ar-KW" sz="1000" dirty="0" smtClean="0"/>
              <a:t>تداولات الأسبوع </a:t>
            </a:r>
            <a:r>
              <a:rPr lang="ar-KW" sz="1000" dirty="0"/>
              <a:t>مقارنة مع </a:t>
            </a:r>
            <a:r>
              <a:rPr lang="ar-KW" sz="1000" dirty="0" smtClean="0"/>
              <a:t>الأسبوع الماضي</a:t>
            </a:r>
            <a:r>
              <a:rPr lang="ar-SA" sz="1000" dirty="0" smtClean="0"/>
              <a:t>، حيث تصدر قطاع</a:t>
            </a:r>
            <a:r>
              <a:rPr lang="ar-SA" sz="1000" dirty="0"/>
              <a:t> </a:t>
            </a:r>
            <a:r>
              <a:rPr lang="ar-SA" sz="1000" dirty="0" smtClean="0"/>
              <a:t>الصناعة الرابحين بنسبة 2.1%، تلاه قطاع المنافع بنسبة 1.3%، في حين تراجع </a:t>
            </a:r>
            <a:r>
              <a:rPr lang="ar-SA" sz="1000" dirty="0"/>
              <a:t>قطاع </a:t>
            </a:r>
            <a:r>
              <a:rPr lang="ar-SA" sz="1000" dirty="0" smtClean="0"/>
              <a:t>السلع الإستهلاكية بنسبة 3%، وقطاع النفط والغاز بنسبة 2%.</a:t>
            </a:r>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a:t>
            </a:r>
            <a:r>
              <a:rPr lang="ar-KW" sz="1000" dirty="0"/>
              <a:t>البنوك </a:t>
            </a:r>
            <a:r>
              <a:rPr lang="ar-KW" sz="1000" dirty="0" smtClean="0"/>
              <a:t>وقطاع</a:t>
            </a:r>
            <a:r>
              <a:rPr lang="ar-SA" sz="1000" dirty="0" smtClean="0"/>
              <a:t> </a:t>
            </a:r>
            <a:r>
              <a:rPr lang="ar-SA" sz="1000" dirty="0"/>
              <a:t>الإتصالات </a:t>
            </a:r>
            <a:r>
              <a:rPr lang="ar-SA" sz="1000" dirty="0" smtClean="0"/>
              <a:t>وقطاع الصناعة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61.9</a:t>
            </a:r>
            <a:r>
              <a:rPr lang="ar-KW" sz="1000" dirty="0" smtClean="0"/>
              <a:t>%</a:t>
            </a:r>
            <a:r>
              <a:rPr lang="ar-SA" sz="1000" dirty="0" smtClean="0"/>
              <a:t>، 13.6% 11.8%</a:t>
            </a:r>
            <a:r>
              <a:rPr lang="ar-KW" sz="1000" dirty="0" smtClean="0"/>
              <a:t> </a:t>
            </a:r>
            <a:r>
              <a:rPr lang="ar-KW" sz="1000" dirty="0"/>
              <a:t>على 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البنوك </a:t>
            </a:r>
            <a:r>
              <a:rPr lang="ar-SA" sz="1000" dirty="0" smtClean="0"/>
              <a:t>وقطاع الخدمات المالية </a:t>
            </a:r>
            <a:r>
              <a:rPr lang="ar-KW" sz="1000" dirty="0" smtClean="0"/>
              <a:t>وقطاع </a:t>
            </a:r>
            <a:r>
              <a:rPr lang="ar-SA" sz="1000" dirty="0" smtClean="0"/>
              <a:t>الإتصالات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38.5</a:t>
            </a:r>
            <a:r>
              <a:rPr lang="ar-KW" sz="1000" dirty="0" smtClean="0"/>
              <a:t>%</a:t>
            </a:r>
            <a:r>
              <a:rPr lang="ar-SA" sz="1000" dirty="0" smtClean="0"/>
              <a:t>،</a:t>
            </a:r>
            <a:r>
              <a:rPr lang="ar-KW" sz="1000" dirty="0" smtClean="0"/>
              <a:t> </a:t>
            </a:r>
            <a:r>
              <a:rPr lang="ar-SA" sz="1000" dirty="0" smtClean="0"/>
              <a:t>21.3</a:t>
            </a:r>
            <a:r>
              <a:rPr lang="ar-KW" sz="1000" dirty="0" smtClean="0"/>
              <a:t>%و</a:t>
            </a:r>
            <a:r>
              <a:rPr lang="ar-SA" sz="1000" dirty="0" smtClean="0"/>
              <a:t> 10.7%</a:t>
            </a:r>
            <a:r>
              <a:rPr lang="ar-KW" sz="1000" dirty="0" smtClean="0"/>
              <a:t> على </a:t>
            </a:r>
            <a:r>
              <a:rPr lang="ar-KW" sz="1000" dirty="0"/>
              <a:t>التوالي.</a:t>
            </a:r>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1307718643"/>
              </p:ext>
            </p:extLst>
          </p:nvPr>
        </p:nvGraphicFramePr>
        <p:xfrm>
          <a:off x="3502671" y="5762625"/>
          <a:ext cx="3233738" cy="2743200"/>
        </p:xfrm>
        <a:graphic>
          <a:graphicData uri="http://schemas.openxmlformats.org/presentationml/2006/ole">
            <mc:AlternateContent xmlns:mc="http://schemas.openxmlformats.org/markup-compatibility/2006">
              <mc:Choice xmlns:v="urn:schemas-microsoft-com:vml" Requires="v">
                <p:oleObj spid="_x0000_s136030" name="Worksheet" r:id="rId5" imgW="4572000" imgH="2743200" progId="Excel.Sheet.12">
                  <p:link updateAutomatic="1"/>
                </p:oleObj>
              </mc:Choice>
              <mc:Fallback>
                <p:oleObj name="Worksheet" r:id="rId5" imgW="4572000" imgH="2743200" progId="Excel.Sheet.12">
                  <p:link updateAutomatic="1"/>
                  <p:pic>
                    <p:nvPicPr>
                      <p:cNvPr id="0" name=""/>
                      <p:cNvPicPr/>
                      <p:nvPr/>
                    </p:nvPicPr>
                    <p:blipFill>
                      <a:blip r:embed="rId6"/>
                      <a:stretch>
                        <a:fillRect/>
                      </a:stretch>
                    </p:blipFill>
                    <p:spPr>
                      <a:xfrm>
                        <a:off x="3502671"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597083193"/>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36031" name="Worksheet" r:id="rId7" imgW="4572000" imgH="2743200" progId="Excel.Sheet.12">
                  <p:link updateAutomatic="1"/>
                </p:oleObj>
              </mc:Choice>
              <mc:Fallback>
                <p:oleObj name="Worksheet" r:id="rId7" imgW="4572000" imgH="2743200" progId="Excel.Sheet.12">
                  <p:link updateAutomatic="1"/>
                  <p:pic>
                    <p:nvPicPr>
                      <p:cNvPr id="0" name=""/>
                      <p:cNvPicPr/>
                      <p:nvPr/>
                    </p:nvPicPr>
                    <p:blipFill>
                      <a:blip r:embed="rId8"/>
                      <a:stretch>
                        <a:fillRect/>
                      </a:stretch>
                    </p:blipFill>
                    <p:spPr>
                      <a:xfrm>
                        <a:off x="177800" y="5762625"/>
                        <a:ext cx="3154363"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854336570"/>
              </p:ext>
            </p:extLst>
          </p:nvPr>
        </p:nvGraphicFramePr>
        <p:xfrm>
          <a:off x="500063" y="1258474"/>
          <a:ext cx="4410075" cy="3067050"/>
        </p:xfrm>
        <a:graphic>
          <a:graphicData uri="http://schemas.openxmlformats.org/presentationml/2006/ole">
            <mc:AlternateContent xmlns:mc="http://schemas.openxmlformats.org/markup-compatibility/2006">
              <mc:Choice xmlns:v="urn:schemas-microsoft-com:vml" Requires="v">
                <p:oleObj spid="_x0000_s136032" name="Worksheet" r:id="rId9" imgW="4410038" imgH="3066984" progId="Excel.Sheet.12">
                  <p:link updateAutomatic="1"/>
                </p:oleObj>
              </mc:Choice>
              <mc:Fallback>
                <p:oleObj name="Worksheet" r:id="rId9" imgW="4410038" imgH="3066984" progId="Excel.Sheet.12">
                  <p:link updateAutomatic="1"/>
                  <p:pic>
                    <p:nvPicPr>
                      <p:cNvPr id="0" name=""/>
                      <p:cNvPicPr/>
                      <p:nvPr/>
                    </p:nvPicPr>
                    <p:blipFill>
                      <a:blip r:embed="rId10"/>
                      <a:stretch>
                        <a:fillRect/>
                      </a:stretch>
                    </p:blipFill>
                    <p:spPr>
                      <a:xfrm>
                        <a:off x="500063" y="1258474"/>
                        <a:ext cx="4410075" cy="306705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6" name="Rectangle 15"/>
          <p:cNvSpPr/>
          <p:nvPr/>
        </p:nvSpPr>
        <p:spPr>
          <a:xfrm>
            <a:off x="4101736" y="5281916"/>
            <a:ext cx="2575287" cy="3060895"/>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smtClean="0"/>
              <a:t>بنك الكويت الوطني قائمة </a:t>
            </a:r>
            <a:r>
              <a:rPr lang="ar-SA" sz="1000" dirty="0"/>
              <a:t>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بلغت </a:t>
            </a:r>
            <a:r>
              <a:rPr lang="ar-SA" sz="1000" dirty="0" smtClean="0"/>
              <a:t>110.2</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سعر 849 فلس مرتفعا بنسبة 2.9%</a:t>
            </a:r>
            <a:r>
              <a:rPr lang="ar-KW" sz="1000" dirty="0" smtClean="0"/>
              <a:t>،</a:t>
            </a:r>
            <a:r>
              <a:rPr lang="ar-SA" sz="1000" dirty="0" smtClean="0"/>
              <a:t> وجاء سهم </a:t>
            </a:r>
            <a:r>
              <a:rPr lang="ar-SA" sz="1000" dirty="0"/>
              <a:t>التمويل الكويتي بالمركز </a:t>
            </a:r>
            <a:r>
              <a:rPr lang="ar-SA" sz="1000" dirty="0" smtClean="0"/>
              <a:t>الثاني </a:t>
            </a:r>
            <a:r>
              <a:rPr lang="ar-SA" sz="1000" dirty="0"/>
              <a:t>بقيمة تداول بلغ</a:t>
            </a:r>
            <a:r>
              <a:rPr lang="ar-KW" sz="1000" dirty="0"/>
              <a:t>ت</a:t>
            </a:r>
            <a:r>
              <a:rPr lang="ar-SA" sz="1000" dirty="0"/>
              <a:t> </a:t>
            </a:r>
            <a:r>
              <a:rPr lang="ar-SA" sz="1000" dirty="0" smtClean="0"/>
              <a:t>74.9</a:t>
            </a:r>
            <a:r>
              <a:rPr lang="ar-KW" sz="1000" dirty="0" smtClean="0"/>
              <a:t> </a:t>
            </a:r>
            <a:r>
              <a:rPr lang="ar-SA" sz="1000" dirty="0"/>
              <a:t>مليون د.ك لينهي بذلك </a:t>
            </a:r>
            <a:r>
              <a:rPr lang="ar-KW" sz="1000" dirty="0"/>
              <a:t>تداولات الأسبوع </a:t>
            </a:r>
            <a:r>
              <a:rPr lang="ar-SA" sz="1000" dirty="0" smtClean="0"/>
              <a:t>عند </a:t>
            </a:r>
            <a:r>
              <a:rPr lang="ar-SA" sz="1000" dirty="0"/>
              <a:t>سعر </a:t>
            </a:r>
            <a:r>
              <a:rPr lang="ar-SA" sz="1000" dirty="0" smtClean="0"/>
              <a:t>693 فلس مرتفعا بنسبة 0.9%، </a:t>
            </a:r>
            <a:r>
              <a:rPr lang="ar-KW" sz="1000" dirty="0" smtClean="0"/>
              <a:t>ثم </a:t>
            </a:r>
            <a:r>
              <a:rPr lang="ar-SA" sz="1000" dirty="0" smtClean="0"/>
              <a:t>جاء سهم</a:t>
            </a:r>
            <a:r>
              <a:rPr lang="ar-KW" sz="1000" dirty="0" smtClean="0"/>
              <a:t> </a:t>
            </a:r>
            <a:r>
              <a:rPr lang="ar-SA" sz="1000" dirty="0" smtClean="0"/>
              <a:t>شركة الإتصالات المتنقلة بالمركز </a:t>
            </a:r>
            <a:r>
              <a:rPr lang="ar-KW" sz="1000" dirty="0" smtClean="0"/>
              <a:t>الثالث</a:t>
            </a:r>
            <a:r>
              <a:rPr lang="ar-SA" sz="1000" dirty="0" smtClean="0"/>
              <a:t> بقيمة </a:t>
            </a:r>
            <a:r>
              <a:rPr lang="ar-SA" sz="1000" dirty="0"/>
              <a:t>تداول </a:t>
            </a:r>
            <a:r>
              <a:rPr lang="ar-SA" sz="1000" dirty="0" smtClean="0"/>
              <a:t>بلغت 49.5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617 فلس</a:t>
            </a:r>
            <a:r>
              <a:rPr lang="ar-SA" sz="1000" dirty="0"/>
              <a:t> </a:t>
            </a:r>
            <a:r>
              <a:rPr lang="ar-SA" sz="1000" dirty="0" smtClean="0"/>
              <a:t>متراجعا بنسبة 1.3%.</a:t>
            </a:r>
            <a:endParaRPr lang="ar-KW" sz="1000" dirty="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SA" sz="1000" dirty="0" smtClean="0"/>
              <a:t>5,815</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حل بيت التمويل الكويتي بالمرتبة الثانية بقيمة رأسمالية بلغت </a:t>
            </a:r>
            <a:r>
              <a:rPr lang="ar-SA" sz="1000" dirty="0" smtClean="0"/>
              <a:t>5,318</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a:t>
            </a:r>
            <a:r>
              <a:rPr lang="ar-SA" sz="1000" dirty="0" smtClean="0"/>
              <a:t>شركة الإتصالات المتنقلة </a:t>
            </a:r>
            <a:r>
              <a:rPr lang="ar-KW" sz="1000" dirty="0" smtClean="0"/>
              <a:t>بالمرتبة </a:t>
            </a:r>
            <a:r>
              <a:rPr lang="ar-KW" sz="1000" dirty="0"/>
              <a:t>الثالثة بقيمة رأسمالية بلغت </a:t>
            </a:r>
            <a:r>
              <a:rPr lang="ar-SA" sz="1000" dirty="0" smtClean="0"/>
              <a:t>2,669</a:t>
            </a:r>
            <a:r>
              <a:rPr lang="ar-KW" sz="1000" dirty="0" smtClean="0"/>
              <a:t> </a:t>
            </a:r>
            <a:r>
              <a:rPr lang="ar-KW" sz="1000" dirty="0"/>
              <a:t>مليون </a:t>
            </a:r>
            <a:r>
              <a:rPr lang="ar-KW" sz="1000" dirty="0" smtClean="0"/>
              <a:t>د.ك</a:t>
            </a:r>
            <a:r>
              <a:rPr lang="ar-SA" sz="1000" dirty="0" smtClean="0"/>
              <a:t>.</a:t>
            </a:r>
            <a:endParaRPr lang="ar-KW" sz="1000" dirty="0"/>
          </a:p>
        </p:txBody>
      </p:sp>
      <p:sp>
        <p:nvSpPr>
          <p:cNvPr id="17" name="TextBox 16"/>
          <p:cNvSpPr txBox="1"/>
          <p:nvPr/>
        </p:nvSpPr>
        <p:spPr>
          <a:xfrm>
            <a:off x="114301" y="5277666"/>
            <a:ext cx="388619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435305629"/>
              </p:ext>
            </p:extLst>
          </p:nvPr>
        </p:nvGraphicFramePr>
        <p:xfrm>
          <a:off x="152400" y="1138238"/>
          <a:ext cx="6591300" cy="4029075"/>
        </p:xfrm>
        <a:graphic>
          <a:graphicData uri="http://schemas.openxmlformats.org/presentationml/2006/ole">
            <mc:AlternateContent xmlns:mc="http://schemas.openxmlformats.org/markup-compatibility/2006">
              <mc:Choice xmlns:v="urn:schemas-microsoft-com:vml" Requires="v">
                <p:oleObj spid="_x0000_s136534" name="Worksheet" r:id="rId5" imgW="6658087" imgH="4029075" progId="Excel.Sheet.12">
                  <p:link updateAutomatic="1"/>
                </p:oleObj>
              </mc:Choice>
              <mc:Fallback>
                <p:oleObj name="Worksheet" r:id="rId5" imgW="6658087" imgH="4029075" progId="Excel.Sheet.12">
                  <p:link updateAutomatic="1"/>
                  <p:pic>
                    <p:nvPicPr>
                      <p:cNvPr id="0" name=""/>
                      <p:cNvPicPr/>
                      <p:nvPr/>
                    </p:nvPicPr>
                    <p:blipFill>
                      <a:blip r:embed="rId6"/>
                      <a:stretch>
                        <a:fillRect/>
                      </a:stretch>
                    </p:blipFill>
                    <p:spPr>
                      <a:xfrm>
                        <a:off x="152400" y="1138238"/>
                        <a:ext cx="6591300" cy="40290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91835812"/>
              </p:ext>
            </p:extLst>
          </p:nvPr>
        </p:nvGraphicFramePr>
        <p:xfrm>
          <a:off x="152400" y="5462332"/>
          <a:ext cx="3848100" cy="2905125"/>
        </p:xfrm>
        <a:graphic>
          <a:graphicData uri="http://schemas.openxmlformats.org/presentationml/2006/ole">
            <mc:AlternateContent xmlns:mc="http://schemas.openxmlformats.org/markup-compatibility/2006">
              <mc:Choice xmlns:v="urn:schemas-microsoft-com:vml" Requires="v">
                <p:oleObj spid="_x0000_s136535" name="Worksheet" r:id="rId7" imgW="4324275" imgH="2905092" progId="Excel.Sheet.12">
                  <p:link updateAutomatic="1"/>
                </p:oleObj>
              </mc:Choice>
              <mc:Fallback>
                <p:oleObj name="Worksheet" r:id="rId7" imgW="4324275" imgH="2905092" progId="Excel.Sheet.12">
                  <p:link updateAutomatic="1"/>
                  <p:pic>
                    <p:nvPicPr>
                      <p:cNvPr id="0" name=""/>
                      <p:cNvPicPr/>
                      <p:nvPr/>
                    </p:nvPicPr>
                    <p:blipFill>
                      <a:blip r:embed="rId8"/>
                      <a:stretch>
                        <a:fillRect/>
                      </a:stretch>
                    </p:blipFill>
                    <p:spPr>
                      <a:xfrm>
                        <a:off x="152400" y="5462332"/>
                        <a:ext cx="3848100" cy="2905125"/>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sp>
        <p:nvSpPr>
          <p:cNvPr id="11" name="TextBox 10"/>
          <p:cNvSpPr txBox="1"/>
          <p:nvPr/>
        </p:nvSpPr>
        <p:spPr>
          <a:xfrm>
            <a:off x="152400" y="4284345"/>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182386" y="4284345"/>
            <a:ext cx="2561314" cy="30706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شركة أعيان للإجارة والإستثمارقائمة </a:t>
            </a:r>
            <a:r>
              <a:rPr lang="ar-SA" sz="1000" dirty="0"/>
              <a:t>الأسهم الأعلى تداولا من 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5.6 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90.4</a:t>
            </a:r>
            <a:r>
              <a:rPr lang="ar-KW" sz="1000" dirty="0" smtClean="0"/>
              <a:t> </a:t>
            </a:r>
            <a:r>
              <a:rPr lang="ar-SA" sz="1000" dirty="0" smtClean="0"/>
              <a:t>فلس مرتفعا بنسبة 4.6%</a:t>
            </a:r>
            <a:r>
              <a:rPr lang="ar-KW" sz="1000" dirty="0" smtClean="0"/>
              <a:t>، </a:t>
            </a:r>
            <a:r>
              <a:rPr lang="ar-SA" sz="1000" dirty="0" smtClean="0"/>
              <a:t>وجاء سهم شركة الصناعات الهندسية الثقيلة وبناء السفن بالمركز الثاني </a:t>
            </a:r>
            <a:r>
              <a:rPr lang="ar-SA" sz="1000" dirty="0"/>
              <a:t>بقيمة تداول </a:t>
            </a:r>
            <a:r>
              <a:rPr lang="ar-SA" sz="1000" dirty="0" smtClean="0"/>
              <a:t>بلغت 5.6 </a:t>
            </a:r>
            <a:r>
              <a:rPr lang="ar-SA" sz="1000" dirty="0"/>
              <a:t>مليون د.ك</a:t>
            </a:r>
            <a:r>
              <a:rPr lang="ar-KW" sz="1000" dirty="0"/>
              <a:t> </a:t>
            </a:r>
            <a:r>
              <a:rPr lang="ar-SA" sz="1000" dirty="0"/>
              <a:t>لينهي بذلك </a:t>
            </a:r>
            <a:r>
              <a:rPr lang="ar-KW" sz="1000" dirty="0"/>
              <a:t>تداولات الأسبوع </a:t>
            </a:r>
            <a:r>
              <a:rPr lang="ar-SA" sz="1000" dirty="0"/>
              <a:t>عند سعر </a:t>
            </a:r>
            <a:r>
              <a:rPr lang="ar-SA" sz="1000" dirty="0" smtClean="0"/>
              <a:t>386 </a:t>
            </a:r>
            <a:r>
              <a:rPr lang="ar-SA" sz="1000" dirty="0"/>
              <a:t>فلس </a:t>
            </a:r>
            <a:r>
              <a:rPr lang="ar-SA" sz="1000" dirty="0" smtClean="0"/>
              <a:t>مرتفعا </a:t>
            </a:r>
            <a:r>
              <a:rPr lang="ar-SA" sz="1000" dirty="0"/>
              <a:t>بنسبة </a:t>
            </a:r>
            <a:r>
              <a:rPr lang="ar-SA" sz="1000" dirty="0" smtClean="0"/>
              <a:t>1.9%، ثم جاء </a:t>
            </a:r>
            <a:r>
              <a:rPr lang="ar-SA" sz="1000" dirty="0"/>
              <a:t>سهم</a:t>
            </a:r>
            <a:r>
              <a:rPr lang="ar-KW" sz="1000" dirty="0"/>
              <a:t> </a:t>
            </a:r>
            <a:r>
              <a:rPr lang="ar-SA" sz="1000" dirty="0" smtClean="0"/>
              <a:t>شركة ألافكو لتمويل شراء وتأجير الطائرات بالمركز الثالث </a:t>
            </a:r>
            <a:r>
              <a:rPr lang="ar-SA" sz="1000" dirty="0"/>
              <a:t>بقيمة تداول بلغ</a:t>
            </a:r>
            <a:r>
              <a:rPr lang="ar-KW" sz="1000" dirty="0"/>
              <a:t>ت</a:t>
            </a:r>
            <a:r>
              <a:rPr lang="ar-SA" sz="1000" dirty="0"/>
              <a:t> </a:t>
            </a:r>
            <a:r>
              <a:rPr lang="ar-SA" sz="1000" dirty="0" smtClean="0"/>
              <a:t>2.7 مليون د.ك</a:t>
            </a:r>
            <a:r>
              <a:rPr lang="ar-KW" sz="1000" dirty="0" smtClean="0"/>
              <a:t> </a:t>
            </a:r>
            <a:r>
              <a:rPr lang="ar-SA" sz="1000" dirty="0"/>
              <a:t>لينهي بذلك </a:t>
            </a:r>
            <a:r>
              <a:rPr lang="ar-KW" sz="1000" dirty="0"/>
              <a:t>تداولات الأسبوع </a:t>
            </a:r>
            <a:r>
              <a:rPr lang="ar-SA" sz="1000" dirty="0" smtClean="0"/>
              <a:t>عند </a:t>
            </a:r>
            <a:r>
              <a:rPr lang="ar-SA" sz="1000" dirty="0"/>
              <a:t>سعر </a:t>
            </a:r>
            <a:r>
              <a:rPr lang="ar-SA" sz="1000" dirty="0" smtClean="0"/>
              <a:t>174 </a:t>
            </a:r>
            <a:r>
              <a:rPr lang="ar-SA" sz="1000" dirty="0"/>
              <a:t>فلس </a:t>
            </a:r>
            <a:r>
              <a:rPr lang="ar-SA" sz="1000" dirty="0" smtClean="0"/>
              <a:t>مرتفعا بنسبة 3.6%.</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996</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622</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429</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1850059855"/>
              </p:ext>
            </p:extLst>
          </p:nvPr>
        </p:nvGraphicFramePr>
        <p:xfrm>
          <a:off x="166689" y="1150938"/>
          <a:ext cx="6577011" cy="2314575"/>
        </p:xfrm>
        <a:graphic>
          <a:graphicData uri="http://schemas.openxmlformats.org/presentationml/2006/ole">
            <mc:AlternateContent xmlns:mc="http://schemas.openxmlformats.org/markup-compatibility/2006">
              <mc:Choice xmlns:v="urn:schemas-microsoft-com:vml" Requires="v">
                <p:oleObj spid="_x0000_s134813" name="Worksheet" r:id="rId5" imgW="6600713" imgH="2314575" progId="Excel.Sheet.12">
                  <p:link updateAutomatic="1"/>
                </p:oleObj>
              </mc:Choice>
              <mc:Fallback>
                <p:oleObj name="Worksheet" r:id="rId5" imgW="6600713" imgH="2314575" progId="Excel.Sheet.12">
                  <p:link updateAutomatic="1"/>
                  <p:pic>
                    <p:nvPicPr>
                      <p:cNvPr id="0" name=""/>
                      <p:cNvPicPr/>
                      <p:nvPr/>
                    </p:nvPicPr>
                    <p:blipFill>
                      <a:blip r:embed="rId6"/>
                      <a:stretch>
                        <a:fillRect/>
                      </a:stretch>
                    </p:blipFill>
                    <p:spPr>
                      <a:xfrm>
                        <a:off x="166689" y="1150938"/>
                        <a:ext cx="6577011"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641929682"/>
              </p:ext>
            </p:extLst>
          </p:nvPr>
        </p:nvGraphicFramePr>
        <p:xfrm>
          <a:off x="166688" y="4469011"/>
          <a:ext cx="3833812" cy="3000375"/>
        </p:xfrm>
        <a:graphic>
          <a:graphicData uri="http://schemas.openxmlformats.org/presentationml/2006/ole">
            <mc:AlternateContent xmlns:mc="http://schemas.openxmlformats.org/markup-compatibility/2006">
              <mc:Choice xmlns:v="urn:schemas-microsoft-com:vml" Requires="v">
                <p:oleObj spid="_x0000_s134814" name="Worksheet" r:id="rId7" imgW="4371788" imgH="3000375" progId="Excel.Sheet.12">
                  <p:link updateAutomatic="1"/>
                </p:oleObj>
              </mc:Choice>
              <mc:Fallback>
                <p:oleObj name="Worksheet" r:id="rId7" imgW="4371788" imgH="3000375" progId="Excel.Sheet.12">
                  <p:link updateAutomatic="1"/>
                  <p:pic>
                    <p:nvPicPr>
                      <p:cNvPr id="0" name=""/>
                      <p:cNvPicPr/>
                      <p:nvPr/>
                    </p:nvPicPr>
                    <p:blipFill>
                      <a:blip r:embed="rId8"/>
                      <a:stretch>
                        <a:fillRect/>
                      </a:stretch>
                    </p:blipFill>
                    <p:spPr>
                      <a:xfrm>
                        <a:off x="166688" y="4469011"/>
                        <a:ext cx="3833812"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22045"/>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2616566386"/>
              </p:ext>
            </p:extLst>
          </p:nvPr>
        </p:nvGraphicFramePr>
        <p:xfrm>
          <a:off x="157163" y="3673475"/>
          <a:ext cx="6586537" cy="2314575"/>
        </p:xfrm>
        <a:graphic>
          <a:graphicData uri="http://schemas.openxmlformats.org/presentationml/2006/ole">
            <mc:AlternateContent xmlns:mc="http://schemas.openxmlformats.org/markup-compatibility/2006">
              <mc:Choice xmlns:v="urn:schemas-microsoft-com:vml" Requires="v">
                <p:oleObj spid="_x0000_s137701" name="Worksheet" r:id="rId5" imgW="6486562" imgH="2314575" progId="Excel.Sheet.12">
                  <p:link updateAutomatic="1"/>
                </p:oleObj>
              </mc:Choice>
              <mc:Fallback>
                <p:oleObj name="Worksheet" r:id="rId5" imgW="6486562" imgH="2314575" progId="Excel.Sheet.12">
                  <p:link updateAutomatic="1"/>
                  <p:pic>
                    <p:nvPicPr>
                      <p:cNvPr id="0" name=""/>
                      <p:cNvPicPr/>
                      <p:nvPr/>
                    </p:nvPicPr>
                    <p:blipFill>
                      <a:blip r:embed="rId6"/>
                      <a:stretch>
                        <a:fillRect/>
                      </a:stretch>
                    </p:blipFill>
                    <p:spPr>
                      <a:xfrm>
                        <a:off x="157163" y="3673475"/>
                        <a:ext cx="6586537"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729371166"/>
              </p:ext>
            </p:extLst>
          </p:nvPr>
        </p:nvGraphicFramePr>
        <p:xfrm>
          <a:off x="152400" y="1212850"/>
          <a:ext cx="6586538" cy="2314575"/>
        </p:xfrm>
        <a:graphic>
          <a:graphicData uri="http://schemas.openxmlformats.org/presentationml/2006/ole">
            <mc:AlternateContent xmlns:mc="http://schemas.openxmlformats.org/markup-compatibility/2006">
              <mc:Choice xmlns:v="urn:schemas-microsoft-com:vml" Requires="v">
                <p:oleObj spid="_x0000_s137702" name="Worksheet" r:id="rId7" imgW="6543638" imgH="2314575" progId="Excel.Sheet.12">
                  <p:link updateAutomatic="1"/>
                </p:oleObj>
              </mc:Choice>
              <mc:Fallback>
                <p:oleObj name="Worksheet" r:id="rId7" imgW="6543638" imgH="2314575" progId="Excel.Sheet.12">
                  <p:link updateAutomatic="1"/>
                  <p:pic>
                    <p:nvPicPr>
                      <p:cNvPr id="0" name=""/>
                      <p:cNvPicPr/>
                      <p:nvPr/>
                    </p:nvPicPr>
                    <p:blipFill>
                      <a:blip r:embed="rId8"/>
                      <a:stretch>
                        <a:fillRect/>
                      </a:stretch>
                    </p:blipFill>
                    <p:spPr>
                      <a:xfrm>
                        <a:off x="152400" y="1212850"/>
                        <a:ext cx="6586538"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750912952"/>
              </p:ext>
            </p:extLst>
          </p:nvPr>
        </p:nvGraphicFramePr>
        <p:xfrm>
          <a:off x="161924" y="6134100"/>
          <a:ext cx="6586539" cy="2314575"/>
        </p:xfrm>
        <a:graphic>
          <a:graphicData uri="http://schemas.openxmlformats.org/presentationml/2006/ole">
            <mc:AlternateContent xmlns:mc="http://schemas.openxmlformats.org/markup-compatibility/2006">
              <mc:Choice xmlns:v="urn:schemas-microsoft-com:vml" Requires="v">
                <p:oleObj spid="_x0000_s137703" name="Worksheet" r:id="rId9" imgW="6629400" imgH="2314575" progId="Excel.Sheet.12">
                  <p:link updateAutomatic="1"/>
                </p:oleObj>
              </mc:Choice>
              <mc:Fallback>
                <p:oleObj name="Worksheet" r:id="rId9" imgW="6629400" imgH="2314575" progId="Excel.Sheet.12">
                  <p:link updateAutomatic="1"/>
                  <p:pic>
                    <p:nvPicPr>
                      <p:cNvPr id="0" name=""/>
                      <p:cNvPicPr/>
                      <p:nvPr/>
                    </p:nvPicPr>
                    <p:blipFill>
                      <a:blip r:embed="rId10"/>
                      <a:stretch>
                        <a:fillRect/>
                      </a:stretch>
                    </p:blipFill>
                    <p:spPr>
                      <a:xfrm>
                        <a:off x="161924" y="6134100"/>
                        <a:ext cx="6586539"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93067" cy="89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17504</TotalTime>
  <Words>1158</Words>
  <Application>Microsoft Office PowerPoint</Application>
  <PresentationFormat>On-screen Show (4:3)</PresentationFormat>
  <Paragraphs>80</Paragraphs>
  <Slides>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7</vt:i4>
      </vt:variant>
    </vt:vector>
  </HeadingPairs>
  <TitlesOfParts>
    <vt:vector size="24"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file:///\\nicfps\laid$\Researches%20&amp;%20Studies\Work%20Files\Periodic%20Reports\Boursa%20Kuwait\Weekly\2020\Master%20Model%20for%20weekly%20(wealth%20management)v.1%20-%20Copy.xlsx!Indcies%20!R2C2:R7C9</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file:///\\nicfps\laid$\Researches%20&amp;%20Studies\Work%20Files\Periodic%20Reports\Boursa%20Kuwait\Weekly\2020\Master%20Model%20for%20weekly%20(wealth%20management)v.1%20-%20Copy.xlsx!sector%20indices%20%20!R2C24:R17C28</vt:lpstr>
      <vt:lpstr>file:///\\nicfps\laid$\Researches%20&amp;%20Studies\Work%20Files\Periodic%20Reports\Boursa%20Kuwait\Weekly\2020\Master%20Model%20for%20weekly%20(wealth%20management)v.1%20-%20Copy.xlsx!Companies%20(P%20Market)!R3C2:R25C9</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3616</cp:revision>
  <cp:lastPrinted>2019-01-10T11:21:43Z</cp:lastPrinted>
  <dcterms:created xsi:type="dcterms:W3CDTF">2015-01-14T07:25:06Z</dcterms:created>
  <dcterms:modified xsi:type="dcterms:W3CDTF">2020-11-26T11:47:46Z</dcterms:modified>
</cp:coreProperties>
</file>