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8" r:id="rId2"/>
    <p:sldId id="291" r:id="rId3"/>
    <p:sldId id="261" r:id="rId4"/>
    <p:sldId id="287" r:id="rId5"/>
    <p:sldId id="289" r:id="rId6"/>
    <p:sldId id="288" r:id="rId7"/>
    <p:sldId id="290" r:id="rId8"/>
  </p:sldIdLst>
  <p:sldSz cx="6858000" cy="9144000" type="screen4x3"/>
  <p:notesSz cx="9931400" cy="6794500"/>
  <p:defaultTextStyle>
    <a:defPPr>
      <a:defRPr lang="en-US"/>
    </a:defPPr>
    <a:lvl1pPr marL="0" algn="l" defTabSz="855970" rtl="0" eaLnBrk="1" latinLnBrk="0" hangingPunct="1">
      <a:defRPr sz="1685" kern="1200">
        <a:solidFill>
          <a:schemeClr val="tx1"/>
        </a:solidFill>
        <a:latin typeface="+mn-lt"/>
        <a:ea typeface="+mn-ea"/>
        <a:cs typeface="+mn-cs"/>
      </a:defRPr>
    </a:lvl1pPr>
    <a:lvl2pPr marL="427985" algn="l" defTabSz="855970" rtl="0" eaLnBrk="1" latinLnBrk="0" hangingPunct="1">
      <a:defRPr sz="1685" kern="1200">
        <a:solidFill>
          <a:schemeClr val="tx1"/>
        </a:solidFill>
        <a:latin typeface="+mn-lt"/>
        <a:ea typeface="+mn-ea"/>
        <a:cs typeface="+mn-cs"/>
      </a:defRPr>
    </a:lvl2pPr>
    <a:lvl3pPr marL="855970" algn="l" defTabSz="855970" rtl="0" eaLnBrk="1" latinLnBrk="0" hangingPunct="1">
      <a:defRPr sz="1685" kern="1200">
        <a:solidFill>
          <a:schemeClr val="tx1"/>
        </a:solidFill>
        <a:latin typeface="+mn-lt"/>
        <a:ea typeface="+mn-ea"/>
        <a:cs typeface="+mn-cs"/>
      </a:defRPr>
    </a:lvl3pPr>
    <a:lvl4pPr marL="1283955" algn="l" defTabSz="855970" rtl="0" eaLnBrk="1" latinLnBrk="0" hangingPunct="1">
      <a:defRPr sz="1685" kern="1200">
        <a:solidFill>
          <a:schemeClr val="tx1"/>
        </a:solidFill>
        <a:latin typeface="+mn-lt"/>
        <a:ea typeface="+mn-ea"/>
        <a:cs typeface="+mn-cs"/>
      </a:defRPr>
    </a:lvl4pPr>
    <a:lvl5pPr marL="1711940" algn="l" defTabSz="855970" rtl="0" eaLnBrk="1" latinLnBrk="0" hangingPunct="1">
      <a:defRPr sz="1685" kern="1200">
        <a:solidFill>
          <a:schemeClr val="tx1"/>
        </a:solidFill>
        <a:latin typeface="+mn-lt"/>
        <a:ea typeface="+mn-ea"/>
        <a:cs typeface="+mn-cs"/>
      </a:defRPr>
    </a:lvl5pPr>
    <a:lvl6pPr marL="2139925" algn="l" defTabSz="855970" rtl="0" eaLnBrk="1" latinLnBrk="0" hangingPunct="1">
      <a:defRPr sz="1685" kern="1200">
        <a:solidFill>
          <a:schemeClr val="tx1"/>
        </a:solidFill>
        <a:latin typeface="+mn-lt"/>
        <a:ea typeface="+mn-ea"/>
        <a:cs typeface="+mn-cs"/>
      </a:defRPr>
    </a:lvl6pPr>
    <a:lvl7pPr marL="2567910" algn="l" defTabSz="855970" rtl="0" eaLnBrk="1" latinLnBrk="0" hangingPunct="1">
      <a:defRPr sz="1685" kern="1200">
        <a:solidFill>
          <a:schemeClr val="tx1"/>
        </a:solidFill>
        <a:latin typeface="+mn-lt"/>
        <a:ea typeface="+mn-ea"/>
        <a:cs typeface="+mn-cs"/>
      </a:defRPr>
    </a:lvl7pPr>
    <a:lvl8pPr marL="2995894" algn="l" defTabSz="855970" rtl="0" eaLnBrk="1" latinLnBrk="0" hangingPunct="1">
      <a:defRPr sz="1685" kern="1200">
        <a:solidFill>
          <a:schemeClr val="tx1"/>
        </a:solidFill>
        <a:latin typeface="+mn-lt"/>
        <a:ea typeface="+mn-ea"/>
        <a:cs typeface="+mn-cs"/>
      </a:defRPr>
    </a:lvl8pPr>
    <a:lvl9pPr marL="3423879" algn="l" defTabSz="855970" rtl="0" eaLnBrk="1" latinLnBrk="0" hangingPunct="1">
      <a:defRPr sz="1685" kern="1200">
        <a:solidFill>
          <a:schemeClr val="tx1"/>
        </a:solidFill>
        <a:latin typeface="+mn-lt"/>
        <a:ea typeface="+mn-ea"/>
        <a:cs typeface="+mn-cs"/>
      </a:defRPr>
    </a:lvl9pPr>
  </p:defaultTextStyle>
  <p:extLst>
    <p:ext uri="{EFAFB233-063F-42B5-8137-9DF3F51BA10A}">
      <p15:sldGuideLst xmlns:p15="http://schemas.microsoft.com/office/powerpoint/2012/main">
        <p15:guide id="4" orient="horz" userDrawn="1">
          <p15:clr>
            <a:srgbClr val="A4A3A4"/>
          </p15:clr>
        </p15:guide>
        <p15:guide id="10" pos="4248" userDrawn="1">
          <p15:clr>
            <a:srgbClr val="A4A3A4"/>
          </p15:clr>
        </p15:guide>
        <p15:guide id="14" orient="horz" pos="725" userDrawn="1">
          <p15:clr>
            <a:srgbClr val="A4A3A4"/>
          </p15:clr>
        </p15:guide>
        <p15:guide id="16" orient="horz" pos="5488" userDrawn="1">
          <p15:clr>
            <a:srgbClr val="A4A3A4"/>
          </p15:clr>
        </p15:guide>
        <p15:guide id="17" pos="96" userDrawn="1">
          <p15:clr>
            <a:srgbClr val="A4A3A4"/>
          </p15:clr>
        </p15:guide>
      </p15:sldGuideLst>
    </p:ext>
    <p:ext uri="{2D200454-40CA-4A62-9FC3-DE9A4176ACB9}">
      <p15:notesGuideLst xmlns:p15="http://schemas.microsoft.com/office/powerpoint/2012/main">
        <p15:guide id="1" orient="horz" pos="2182" userDrawn="1">
          <p15:clr>
            <a:srgbClr val="A4A3A4"/>
          </p15:clr>
        </p15:guide>
        <p15:guide id="2" pos="3127" userDrawn="1">
          <p15:clr>
            <a:srgbClr val="A4A3A4"/>
          </p15:clr>
        </p15:guide>
        <p15:guide id="3" orient="horz" pos="2181" userDrawn="1">
          <p15:clr>
            <a:srgbClr val="A4A3A4"/>
          </p15:clr>
        </p15:guide>
        <p15:guide id="4" pos="3129" userDrawn="1">
          <p15:clr>
            <a:srgbClr val="A4A3A4"/>
          </p15:clr>
        </p15:guide>
        <p15:guide id="5" orient="horz" pos="2183" userDrawn="1">
          <p15:clr>
            <a:srgbClr val="A4A3A4"/>
          </p15:clr>
        </p15:guide>
        <p15:guide id="6" pos="3126" userDrawn="1">
          <p15:clr>
            <a:srgbClr val="A4A3A4"/>
          </p15:clr>
        </p15:guide>
        <p15:guide id="7" orient="horz" pos="2141" userDrawn="1">
          <p15:clr>
            <a:srgbClr val="A4A3A4"/>
          </p15:clr>
        </p15:guide>
        <p15:guide id="8" orient="horz"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3634"/>
    <a:srgbClr val="922B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snapToGrid="0">
      <p:cViewPr>
        <p:scale>
          <a:sx n="100" d="100"/>
          <a:sy n="100" d="100"/>
        </p:scale>
        <p:origin x="1974" y="-1512"/>
      </p:cViewPr>
      <p:guideLst>
        <p:guide orient="horz"/>
        <p:guide pos="4248"/>
        <p:guide orient="horz" pos="725"/>
        <p:guide orient="horz" pos="5488"/>
        <p:guide pos="96"/>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20" d="100"/>
          <a:sy n="120" d="100"/>
        </p:scale>
        <p:origin x="1884" y="-48"/>
      </p:cViewPr>
      <p:guideLst>
        <p:guide orient="horz" pos="2182"/>
        <p:guide pos="3127"/>
        <p:guide orient="horz" pos="2181"/>
        <p:guide pos="3129"/>
        <p:guide orient="horz" pos="2183"/>
        <p:guide pos="3126"/>
        <p:guide orient="horz" pos="2141"/>
        <p:guide orient="horz"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1" y="9"/>
            <a:ext cx="4303607" cy="34090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625526" y="9"/>
            <a:ext cx="4303607" cy="340905"/>
          </a:xfrm>
          <a:prstGeom prst="rect">
            <a:avLst/>
          </a:prstGeom>
        </p:spPr>
        <p:txBody>
          <a:bodyPr vert="horz" lIns="91440" tIns="45720" rIns="91440" bIns="45720" rtlCol="0"/>
          <a:lstStyle>
            <a:lvl1pPr algn="r">
              <a:defRPr sz="1200"/>
            </a:lvl1pPr>
          </a:lstStyle>
          <a:p>
            <a:fld id="{06ECDDC0-EF27-4C47-B8F4-3086A1E580EC}" type="datetimeFigureOut">
              <a:rPr lang="en-US" smtClean="0"/>
              <a:t>11/26/2020</a:t>
            </a:fld>
            <a:endParaRPr lang="en-US" dirty="0"/>
          </a:p>
        </p:txBody>
      </p:sp>
      <p:sp>
        <p:nvSpPr>
          <p:cNvPr id="4" name="Slide Image Placeholder 3"/>
          <p:cNvSpPr>
            <a:spLocks noGrp="1" noRot="1" noChangeAspect="1"/>
          </p:cNvSpPr>
          <p:nvPr>
            <p:ph type="sldImg" idx="2"/>
          </p:nvPr>
        </p:nvSpPr>
        <p:spPr>
          <a:xfrm>
            <a:off x="4105275" y="849313"/>
            <a:ext cx="1720850" cy="22923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93140" y="3269894"/>
            <a:ext cx="7945120" cy="267533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1" y="6453638"/>
            <a:ext cx="4303607" cy="3409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625526" y="6453638"/>
            <a:ext cx="4303607" cy="340904"/>
          </a:xfrm>
          <a:prstGeom prst="rect">
            <a:avLst/>
          </a:prstGeom>
        </p:spPr>
        <p:txBody>
          <a:bodyPr vert="horz" lIns="91440" tIns="45720" rIns="91440" bIns="45720" rtlCol="0" anchor="b"/>
          <a:lstStyle>
            <a:lvl1pPr algn="r">
              <a:defRPr sz="1200"/>
            </a:lvl1pPr>
          </a:lstStyle>
          <a:p>
            <a:fld id="{42EB6FE2-2CAF-4C7A-93FE-7D00B71F633C}" type="slidenum">
              <a:rPr lang="en-US" smtClean="0"/>
              <a:t>‹#›</a:t>
            </a:fld>
            <a:endParaRPr lang="en-US" dirty="0"/>
          </a:p>
        </p:txBody>
      </p:sp>
    </p:spTree>
    <p:extLst>
      <p:ext uri="{BB962C8B-B14F-4D97-AF65-F5344CB8AC3E}">
        <p14:creationId xmlns:p14="http://schemas.microsoft.com/office/powerpoint/2010/main" val="2491399222"/>
      </p:ext>
    </p:extLst>
  </p:cSld>
  <p:clrMap bg1="lt1" tx1="dk1" bg2="lt2" tx2="dk2" accent1="accent1" accent2="accent2" accent3="accent3" accent4="accent4" accent5="accent5" accent6="accent6" hlink="hlink" folHlink="folHlink"/>
  <p:notesStyle>
    <a:lvl1pPr marL="0" algn="l" defTabSz="855970" rtl="0" eaLnBrk="1" latinLnBrk="0" hangingPunct="1">
      <a:defRPr sz="1123" kern="1200">
        <a:solidFill>
          <a:schemeClr val="tx1"/>
        </a:solidFill>
        <a:latin typeface="+mn-lt"/>
        <a:ea typeface="+mn-ea"/>
        <a:cs typeface="+mn-cs"/>
      </a:defRPr>
    </a:lvl1pPr>
    <a:lvl2pPr marL="427985" algn="l" defTabSz="855970" rtl="0" eaLnBrk="1" latinLnBrk="0" hangingPunct="1">
      <a:defRPr sz="1123" kern="1200">
        <a:solidFill>
          <a:schemeClr val="tx1"/>
        </a:solidFill>
        <a:latin typeface="+mn-lt"/>
        <a:ea typeface="+mn-ea"/>
        <a:cs typeface="+mn-cs"/>
      </a:defRPr>
    </a:lvl2pPr>
    <a:lvl3pPr marL="855970" algn="l" defTabSz="855970" rtl="0" eaLnBrk="1" latinLnBrk="0" hangingPunct="1">
      <a:defRPr sz="1123" kern="1200">
        <a:solidFill>
          <a:schemeClr val="tx1"/>
        </a:solidFill>
        <a:latin typeface="+mn-lt"/>
        <a:ea typeface="+mn-ea"/>
        <a:cs typeface="+mn-cs"/>
      </a:defRPr>
    </a:lvl3pPr>
    <a:lvl4pPr marL="1283955" algn="l" defTabSz="855970" rtl="0" eaLnBrk="1" latinLnBrk="0" hangingPunct="1">
      <a:defRPr sz="1123" kern="1200">
        <a:solidFill>
          <a:schemeClr val="tx1"/>
        </a:solidFill>
        <a:latin typeface="+mn-lt"/>
        <a:ea typeface="+mn-ea"/>
        <a:cs typeface="+mn-cs"/>
      </a:defRPr>
    </a:lvl4pPr>
    <a:lvl5pPr marL="1711940" algn="l" defTabSz="855970" rtl="0" eaLnBrk="1" latinLnBrk="0" hangingPunct="1">
      <a:defRPr sz="1123" kern="1200">
        <a:solidFill>
          <a:schemeClr val="tx1"/>
        </a:solidFill>
        <a:latin typeface="+mn-lt"/>
        <a:ea typeface="+mn-ea"/>
        <a:cs typeface="+mn-cs"/>
      </a:defRPr>
    </a:lvl5pPr>
    <a:lvl6pPr marL="2139925" algn="l" defTabSz="855970" rtl="0" eaLnBrk="1" latinLnBrk="0" hangingPunct="1">
      <a:defRPr sz="1123" kern="1200">
        <a:solidFill>
          <a:schemeClr val="tx1"/>
        </a:solidFill>
        <a:latin typeface="+mn-lt"/>
        <a:ea typeface="+mn-ea"/>
        <a:cs typeface="+mn-cs"/>
      </a:defRPr>
    </a:lvl6pPr>
    <a:lvl7pPr marL="2567910" algn="l" defTabSz="855970" rtl="0" eaLnBrk="1" latinLnBrk="0" hangingPunct="1">
      <a:defRPr sz="1123" kern="1200">
        <a:solidFill>
          <a:schemeClr val="tx1"/>
        </a:solidFill>
        <a:latin typeface="+mn-lt"/>
        <a:ea typeface="+mn-ea"/>
        <a:cs typeface="+mn-cs"/>
      </a:defRPr>
    </a:lvl7pPr>
    <a:lvl8pPr marL="2995894" algn="l" defTabSz="855970" rtl="0" eaLnBrk="1" latinLnBrk="0" hangingPunct="1">
      <a:defRPr sz="1123" kern="1200">
        <a:solidFill>
          <a:schemeClr val="tx1"/>
        </a:solidFill>
        <a:latin typeface="+mn-lt"/>
        <a:ea typeface="+mn-ea"/>
        <a:cs typeface="+mn-cs"/>
      </a:defRPr>
    </a:lvl8pPr>
    <a:lvl9pPr marL="3423879" algn="l" defTabSz="855970" rtl="0" eaLnBrk="1" latinLnBrk="0" hangingPunct="1">
      <a:defRPr sz="11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1</a:t>
            </a:fld>
            <a:endParaRPr lang="en-US" dirty="0"/>
          </a:p>
        </p:txBody>
      </p:sp>
    </p:spTree>
    <p:extLst>
      <p:ext uri="{BB962C8B-B14F-4D97-AF65-F5344CB8AC3E}">
        <p14:creationId xmlns:p14="http://schemas.microsoft.com/office/powerpoint/2010/main" val="2555666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2</a:t>
            </a:fld>
            <a:endParaRPr lang="en-US" dirty="0"/>
          </a:p>
        </p:txBody>
      </p:sp>
    </p:spTree>
    <p:extLst>
      <p:ext uri="{BB962C8B-B14F-4D97-AF65-F5344CB8AC3E}">
        <p14:creationId xmlns:p14="http://schemas.microsoft.com/office/powerpoint/2010/main" val="822901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3</a:t>
            </a:fld>
            <a:endParaRPr lang="en-US" dirty="0"/>
          </a:p>
        </p:txBody>
      </p:sp>
    </p:spTree>
    <p:extLst>
      <p:ext uri="{BB962C8B-B14F-4D97-AF65-F5344CB8AC3E}">
        <p14:creationId xmlns:p14="http://schemas.microsoft.com/office/powerpoint/2010/main" val="3268482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4</a:t>
            </a:fld>
            <a:endParaRPr lang="en-US" dirty="0"/>
          </a:p>
        </p:txBody>
      </p:sp>
    </p:spTree>
    <p:extLst>
      <p:ext uri="{BB962C8B-B14F-4D97-AF65-F5344CB8AC3E}">
        <p14:creationId xmlns:p14="http://schemas.microsoft.com/office/powerpoint/2010/main" val="3708512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5</a:t>
            </a:fld>
            <a:endParaRPr lang="en-US" dirty="0"/>
          </a:p>
        </p:txBody>
      </p:sp>
    </p:spTree>
    <p:extLst>
      <p:ext uri="{BB962C8B-B14F-4D97-AF65-F5344CB8AC3E}">
        <p14:creationId xmlns:p14="http://schemas.microsoft.com/office/powerpoint/2010/main" val="3555365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6</a:t>
            </a:fld>
            <a:endParaRPr lang="en-US" dirty="0"/>
          </a:p>
        </p:txBody>
      </p:sp>
    </p:spTree>
    <p:extLst>
      <p:ext uri="{BB962C8B-B14F-4D97-AF65-F5344CB8AC3E}">
        <p14:creationId xmlns:p14="http://schemas.microsoft.com/office/powerpoint/2010/main" val="2985858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8"/>
            <a:ext cx="5143500" cy="2207683"/>
          </a:xfrm>
        </p:spPr>
        <p:txBody>
          <a:bodyPr/>
          <a:lstStyle>
            <a:lvl1pPr marL="0" indent="0" algn="ctr">
              <a:buNone/>
              <a:defRPr sz="1800"/>
            </a:lvl1pPr>
            <a:lvl2pPr marL="342929" indent="0" algn="ctr">
              <a:buNone/>
              <a:defRPr sz="1500"/>
            </a:lvl2pPr>
            <a:lvl3pPr marL="685857" indent="0" algn="ctr">
              <a:buNone/>
              <a:defRPr sz="1350"/>
            </a:lvl3pPr>
            <a:lvl4pPr marL="1028787" indent="0" algn="ctr">
              <a:buNone/>
              <a:defRPr sz="1200"/>
            </a:lvl4pPr>
            <a:lvl5pPr marL="1371716" indent="0" algn="ctr">
              <a:buNone/>
              <a:defRPr sz="1200"/>
            </a:lvl5pPr>
            <a:lvl6pPr marL="1714645" indent="0" algn="ctr">
              <a:buNone/>
              <a:defRPr sz="1200"/>
            </a:lvl6pPr>
            <a:lvl7pPr marL="2057574" indent="0" algn="ctr">
              <a:buNone/>
              <a:defRPr sz="1200"/>
            </a:lvl7pPr>
            <a:lvl8pPr marL="2400502" indent="0" algn="ctr">
              <a:buNone/>
              <a:defRPr sz="1200"/>
            </a:lvl8pPr>
            <a:lvl9pPr marL="2743431"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3DE395-523D-450A-B34B-7E9EE27CFA09}" type="datetime1">
              <a:rPr lang="en-US" smtClean="0"/>
              <a:t>11/26/2020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spTree>
    <p:extLst>
      <p:ext uri="{BB962C8B-B14F-4D97-AF65-F5344CB8AC3E}">
        <p14:creationId xmlns:p14="http://schemas.microsoft.com/office/powerpoint/2010/main" val="2039517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2A75BA-3733-4888-8040-E28D95BE0908}" type="datetime1">
              <a:rPr lang="en-US" smtClean="0"/>
              <a:t>11/26/2020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10439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8"/>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8"/>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1966BE-DD80-4548-A4DC-54A9DA2063BD}" type="datetime1">
              <a:rPr lang="en-US" smtClean="0"/>
              <a:t>11/26/2020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7470532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Disclaimer">
    <p:spTree>
      <p:nvGrpSpPr>
        <p:cNvPr id="1" name=""/>
        <p:cNvGrpSpPr/>
        <p:nvPr/>
      </p:nvGrpSpPr>
      <p:grpSpPr>
        <a:xfrm>
          <a:off x="0" y="0"/>
          <a:ext cx="0" cy="0"/>
          <a:chOff x="0" y="0"/>
          <a:chExt cx="0" cy="0"/>
        </a:xfrm>
      </p:grpSpPr>
      <p:sp>
        <p:nvSpPr>
          <p:cNvPr id="2" name="Freeform 7"/>
          <p:cNvSpPr>
            <a:spLocks noChangeAspect="1"/>
          </p:cNvSpPr>
          <p:nvPr userDrawn="1"/>
        </p:nvSpPr>
        <p:spPr bwMode="gray">
          <a:xfrm rot="10800000">
            <a:off x="2312264" y="3707904"/>
            <a:ext cx="4545736" cy="5436096"/>
          </a:xfrm>
          <a:custGeom>
            <a:avLst/>
            <a:gdLst/>
            <a:ahLst/>
            <a:cxnLst>
              <a:cxn ang="0">
                <a:pos x="0" y="0"/>
              </a:cxn>
              <a:cxn ang="0">
                <a:pos x="0" y="12405"/>
              </a:cxn>
              <a:cxn ang="0">
                <a:pos x="16308" y="12405"/>
              </a:cxn>
              <a:cxn ang="0">
                <a:pos x="19984" y="0"/>
              </a:cxn>
              <a:cxn ang="0">
                <a:pos x="0" y="0"/>
              </a:cxn>
            </a:cxnLst>
            <a:rect l="0" t="0" r="r" b="b"/>
            <a:pathLst>
              <a:path w="19984" h="12405">
                <a:moveTo>
                  <a:pt x="0" y="0"/>
                </a:moveTo>
                <a:lnTo>
                  <a:pt x="0" y="12405"/>
                </a:lnTo>
                <a:lnTo>
                  <a:pt x="16308" y="12405"/>
                </a:lnTo>
                <a:lnTo>
                  <a:pt x="19984" y="0"/>
                </a:lnTo>
                <a:lnTo>
                  <a:pt x="0" y="0"/>
                </a:lnTo>
                <a:close/>
              </a:path>
            </a:pathLst>
          </a:custGeom>
          <a:solidFill>
            <a:srgbClr val="963634"/>
          </a:solidFill>
          <a:ln w="9525" cap="flat" cmpd="sng">
            <a:noFill/>
            <a:prstDash val="solid"/>
            <a:round/>
            <a:headEnd type="none" w="med" len="med"/>
            <a:tailEnd type="none" w="med" len="med"/>
          </a:ln>
          <a:effectLst/>
        </p:spPr>
        <p:txBody>
          <a:bodyPr/>
          <a:lstStyle/>
          <a:p>
            <a:pPr marL="0" algn="l" defTabSz="844083" rtl="0" eaLnBrk="1" latinLnBrk="0" hangingPunct="1">
              <a:spcBef>
                <a:spcPct val="50000"/>
              </a:spcBef>
              <a:defRPr/>
            </a:pPr>
            <a:endParaRPr lang="en-GB" sz="1662" kern="1200" dirty="0">
              <a:solidFill>
                <a:schemeClr val="tx1"/>
              </a:solidFill>
              <a:latin typeface="+mn-lt"/>
              <a:ea typeface="+mn-ea"/>
              <a:cs typeface="+mn-cs"/>
            </a:endParaRPr>
          </a:p>
        </p:txBody>
      </p:sp>
      <p:sp>
        <p:nvSpPr>
          <p:cNvPr id="4" name="Text Placeholder 4"/>
          <p:cNvSpPr>
            <a:spLocks noGrp="1"/>
          </p:cNvSpPr>
          <p:nvPr>
            <p:ph type="body" sz="quarter" idx="10"/>
          </p:nvPr>
        </p:nvSpPr>
        <p:spPr bwMode="gray">
          <a:xfrm>
            <a:off x="189036" y="5721600"/>
            <a:ext cx="2778473" cy="2499534"/>
          </a:xfrm>
          <a:prstGeom prst="rect">
            <a:avLst/>
          </a:prstGeom>
          <a:noFill/>
          <a:ln w="9525">
            <a:noFill/>
            <a:miter lim="800000"/>
            <a:headEnd/>
            <a:tailEnd/>
          </a:ln>
        </p:spPr>
        <p:txBody>
          <a:bodyPr anchor="b">
            <a:normAutofit/>
          </a:bodyPr>
          <a:lstStyle>
            <a:lvl1pPr>
              <a:defRPr lang="en-US" sz="923" b="0" dirty="0" smtClean="0">
                <a:solidFill>
                  <a:schemeClr val="tx1"/>
                </a:solidFill>
                <a:latin typeface="+mn-lt"/>
                <a:ea typeface="+mn-ea"/>
                <a:cs typeface="+mn-cs"/>
              </a:defRPr>
            </a:lvl1pPr>
          </a:lstStyle>
          <a:p>
            <a:pPr lvl="0"/>
            <a:r>
              <a:rPr lang="en-US" dirty="0" smtClean="0"/>
              <a:t>Click to edit Master text styles</a:t>
            </a:r>
          </a:p>
        </p:txBody>
      </p:sp>
      <p:pic>
        <p:nvPicPr>
          <p:cNvPr id="5" name="Picture 4" descr="NIC-Logo"/>
          <p:cNvPicPr>
            <a:picLocks noChangeArrowheads="1"/>
          </p:cNvPicPr>
          <p:nvPr userDrawn="1"/>
        </p:nvPicPr>
        <p:blipFill>
          <a:blip r:embed="rId2" cstate="print"/>
          <a:srcRect/>
          <a:stretch>
            <a:fillRect/>
          </a:stretch>
        </p:blipFill>
        <p:spPr bwMode="auto">
          <a:xfrm>
            <a:off x="7640" y="12854"/>
            <a:ext cx="1981200" cy="718038"/>
          </a:xfrm>
          <a:prstGeom prst="rect">
            <a:avLst/>
          </a:prstGeom>
          <a:noFill/>
          <a:ln w="9525">
            <a:noFill/>
            <a:miter lim="800000"/>
            <a:headEnd/>
            <a:tailEnd/>
          </a:ln>
        </p:spPr>
      </p:pic>
    </p:spTree>
    <p:extLst>
      <p:ext uri="{BB962C8B-B14F-4D97-AF65-F5344CB8AC3E}">
        <p14:creationId xmlns:p14="http://schemas.microsoft.com/office/powerpoint/2010/main" val="7486382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0DF7A3-8978-49C9-B87C-E831D07A6CF2}" type="datetime1">
              <a:rPr lang="en-US" smtClean="0"/>
              <a:t>11/26/2020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698405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7"/>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7" y="6119290"/>
            <a:ext cx="5915025" cy="2000249"/>
          </a:xfrm>
        </p:spPr>
        <p:txBody>
          <a:bodyPr/>
          <a:lstStyle>
            <a:lvl1pPr marL="0" indent="0">
              <a:buNone/>
              <a:defRPr sz="1800">
                <a:solidFill>
                  <a:schemeClr val="tx1"/>
                </a:solidFill>
              </a:defRPr>
            </a:lvl1pPr>
            <a:lvl2pPr marL="342929" indent="0">
              <a:buNone/>
              <a:defRPr sz="1500">
                <a:solidFill>
                  <a:schemeClr val="tx1">
                    <a:tint val="75000"/>
                  </a:schemeClr>
                </a:solidFill>
              </a:defRPr>
            </a:lvl2pPr>
            <a:lvl3pPr marL="685857" indent="0">
              <a:buNone/>
              <a:defRPr sz="1350">
                <a:solidFill>
                  <a:schemeClr val="tx1">
                    <a:tint val="75000"/>
                  </a:schemeClr>
                </a:solidFill>
              </a:defRPr>
            </a:lvl3pPr>
            <a:lvl4pPr marL="1028787" indent="0">
              <a:buNone/>
              <a:defRPr sz="1200">
                <a:solidFill>
                  <a:schemeClr val="tx1">
                    <a:tint val="75000"/>
                  </a:schemeClr>
                </a:solidFill>
              </a:defRPr>
            </a:lvl4pPr>
            <a:lvl5pPr marL="1371716" indent="0">
              <a:buNone/>
              <a:defRPr sz="1200">
                <a:solidFill>
                  <a:schemeClr val="tx1">
                    <a:tint val="75000"/>
                  </a:schemeClr>
                </a:solidFill>
              </a:defRPr>
            </a:lvl5pPr>
            <a:lvl6pPr marL="1714645" indent="0">
              <a:buNone/>
              <a:defRPr sz="1200">
                <a:solidFill>
                  <a:schemeClr val="tx1">
                    <a:tint val="75000"/>
                  </a:schemeClr>
                </a:solidFill>
              </a:defRPr>
            </a:lvl6pPr>
            <a:lvl7pPr marL="2057574" indent="0">
              <a:buNone/>
              <a:defRPr sz="1200">
                <a:solidFill>
                  <a:schemeClr val="tx1">
                    <a:tint val="75000"/>
                  </a:schemeClr>
                </a:solidFill>
              </a:defRPr>
            </a:lvl7pPr>
            <a:lvl8pPr marL="2400502" indent="0">
              <a:buNone/>
              <a:defRPr sz="1200">
                <a:solidFill>
                  <a:schemeClr val="tx1">
                    <a:tint val="75000"/>
                  </a:schemeClr>
                </a:solidFill>
              </a:defRPr>
            </a:lvl8pPr>
            <a:lvl9pPr marL="2743431"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CE073-811D-4D11-ADA6-72ABF44B0B86}" type="datetime1">
              <a:rPr lang="en-US" smtClean="0"/>
              <a:t>11/26/2020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055816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3DC1EC-0D1F-4D2D-876A-1FD6E544116C}" type="datetime1">
              <a:rPr lang="en-US" smtClean="0"/>
              <a:t>11/26/2020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851244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40"/>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3" y="2241555"/>
            <a:ext cx="2901255"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3"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4" y="2241555"/>
            <a:ext cx="2915543"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4"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093692-2CD7-4DC1-9A2A-62781A4F267D}" type="datetime1">
              <a:rPr lang="en-US" smtClean="0"/>
              <a:t>11/26/2020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137B89-8CE1-40D6-81D6-7E13319A8EB3}" type="slidenum">
              <a:rPr lang="en-US" smtClean="0"/>
              <a:t>‹#›</a:t>
            </a:fld>
            <a:endParaRPr lang="en-US" dirty="0"/>
          </a:p>
        </p:txBody>
      </p:sp>
      <p:cxnSp>
        <p:nvCxnSpPr>
          <p:cNvPr id="10" name="Straight Connector 9"/>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1918054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596A41-191C-4841-ACF7-72FDDFA21E2B}" type="datetime1">
              <a:rPr lang="en-US" smtClean="0"/>
              <a:t>11/26/2020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137B89-8CE1-40D6-81D6-7E13319A8EB3}" type="slidenum">
              <a:rPr lang="en-US" smtClean="0"/>
              <a:t>‹#›</a:t>
            </a:fld>
            <a:endParaRPr lang="en-US" dirty="0"/>
          </a:p>
        </p:txBody>
      </p:sp>
      <p:cxnSp>
        <p:nvCxnSpPr>
          <p:cNvPr id="6" name="Straight Connector 5"/>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059773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A6167-F087-439E-AE9B-3FCAB06E9789}" type="datetime1">
              <a:rPr lang="en-US" smtClean="0"/>
              <a:t>11/26/2020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137B89-8CE1-40D6-81D6-7E13319A8EB3}" type="slidenum">
              <a:rPr lang="en-US" smtClean="0"/>
              <a:t>‹#›</a:t>
            </a:fld>
            <a:endParaRPr lang="en-US" dirty="0"/>
          </a:p>
        </p:txBody>
      </p:sp>
      <p:cxnSp>
        <p:nvCxnSpPr>
          <p:cNvPr id="5" name="Straight Connector 4"/>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88827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5" y="1316573"/>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F1CD83-CB43-4049-820E-5D1BD42483E3}" type="datetime1">
              <a:rPr lang="en-US" smtClean="0"/>
              <a:t>11/26/2020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0986741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5" y="1316573"/>
            <a:ext cx="3471863" cy="6498167"/>
          </a:xfrm>
        </p:spPr>
        <p:txBody>
          <a:bodyPr anchor="t"/>
          <a:lstStyle>
            <a:lvl1pPr marL="0" indent="0">
              <a:buNone/>
              <a:defRPr sz="2400"/>
            </a:lvl1pPr>
            <a:lvl2pPr marL="342929" indent="0">
              <a:buNone/>
              <a:defRPr sz="2100"/>
            </a:lvl2pPr>
            <a:lvl3pPr marL="685857" indent="0">
              <a:buNone/>
              <a:defRPr sz="1800"/>
            </a:lvl3pPr>
            <a:lvl4pPr marL="1028787" indent="0">
              <a:buNone/>
              <a:defRPr sz="1500"/>
            </a:lvl4pPr>
            <a:lvl5pPr marL="1371716" indent="0">
              <a:buNone/>
              <a:defRPr sz="1500"/>
            </a:lvl5pPr>
            <a:lvl6pPr marL="1714645" indent="0">
              <a:buNone/>
              <a:defRPr sz="1500"/>
            </a:lvl6pPr>
            <a:lvl7pPr marL="2057574" indent="0">
              <a:buNone/>
              <a:defRPr sz="1500"/>
            </a:lvl7pPr>
            <a:lvl8pPr marL="2400502" indent="0">
              <a:buNone/>
              <a:defRPr sz="1500"/>
            </a:lvl8pPr>
            <a:lvl9pPr marL="2743431"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0AF9F1-69D2-4F12-A029-122517D41A97}" type="datetime1">
              <a:rPr lang="en-US" smtClean="0"/>
              <a:t>11/26/2020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184559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486840"/>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9"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40"/>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71C2E88-5EFA-483D-896E-A4969E82A51E}" type="datetime1">
              <a:rPr lang="en-US" smtClean="0"/>
              <a:t>11/26/2020</a:t>
            </a:fld>
            <a:endParaRPr lang="en-US" dirty="0"/>
          </a:p>
        </p:txBody>
      </p:sp>
      <p:sp>
        <p:nvSpPr>
          <p:cNvPr id="5" name="Footer Placeholder 4"/>
          <p:cNvSpPr>
            <a:spLocks noGrp="1"/>
          </p:cNvSpPr>
          <p:nvPr>
            <p:ph type="ftr" sz="quarter" idx="3"/>
          </p:nvPr>
        </p:nvSpPr>
        <p:spPr>
          <a:xfrm>
            <a:off x="2271714" y="8475140"/>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40"/>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7137B89-8CE1-40D6-81D6-7E13319A8EB3}" type="slidenum">
              <a:rPr lang="en-US" smtClean="0"/>
              <a:t>‹#›</a:t>
            </a:fld>
            <a:endParaRPr lang="en-US" dirty="0"/>
          </a:p>
        </p:txBody>
      </p:sp>
    </p:spTree>
    <p:extLst>
      <p:ext uri="{BB962C8B-B14F-4D97-AF65-F5344CB8AC3E}">
        <p14:creationId xmlns:p14="http://schemas.microsoft.com/office/powerpoint/2010/main" val="8393825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ftr="0" dt="0"/>
  <p:txStyles>
    <p:titleStyle>
      <a:lvl1pPr algn="l" defTabSz="685857"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64" indent="-171464" algn="l" defTabSz="685857"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93" indent="-171464" algn="l" defTabSz="685857"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21" indent="-171464" algn="l" defTabSz="685857"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25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18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109"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038"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966"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895"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57" rtl="0" eaLnBrk="1" latinLnBrk="0" hangingPunct="1">
        <a:defRPr sz="1350" kern="1200">
          <a:solidFill>
            <a:schemeClr val="tx1"/>
          </a:solidFill>
          <a:latin typeface="+mn-lt"/>
          <a:ea typeface="+mn-ea"/>
          <a:cs typeface="+mn-cs"/>
        </a:defRPr>
      </a:lvl1pPr>
      <a:lvl2pPr marL="342929" algn="l" defTabSz="685857" rtl="0" eaLnBrk="1" latinLnBrk="0" hangingPunct="1">
        <a:defRPr sz="1350" kern="1200">
          <a:solidFill>
            <a:schemeClr val="tx1"/>
          </a:solidFill>
          <a:latin typeface="+mn-lt"/>
          <a:ea typeface="+mn-ea"/>
          <a:cs typeface="+mn-cs"/>
        </a:defRPr>
      </a:lvl2pPr>
      <a:lvl3pPr marL="685857" algn="l" defTabSz="685857" rtl="0" eaLnBrk="1" latinLnBrk="0" hangingPunct="1">
        <a:defRPr sz="1350" kern="1200">
          <a:solidFill>
            <a:schemeClr val="tx1"/>
          </a:solidFill>
          <a:latin typeface="+mn-lt"/>
          <a:ea typeface="+mn-ea"/>
          <a:cs typeface="+mn-cs"/>
        </a:defRPr>
      </a:lvl3pPr>
      <a:lvl4pPr marL="1028787" algn="l" defTabSz="685857" rtl="0" eaLnBrk="1" latinLnBrk="0" hangingPunct="1">
        <a:defRPr sz="1350" kern="1200">
          <a:solidFill>
            <a:schemeClr val="tx1"/>
          </a:solidFill>
          <a:latin typeface="+mn-lt"/>
          <a:ea typeface="+mn-ea"/>
          <a:cs typeface="+mn-cs"/>
        </a:defRPr>
      </a:lvl4pPr>
      <a:lvl5pPr marL="1371716" algn="l" defTabSz="685857" rtl="0" eaLnBrk="1" latinLnBrk="0" hangingPunct="1">
        <a:defRPr sz="1350" kern="1200">
          <a:solidFill>
            <a:schemeClr val="tx1"/>
          </a:solidFill>
          <a:latin typeface="+mn-lt"/>
          <a:ea typeface="+mn-ea"/>
          <a:cs typeface="+mn-cs"/>
        </a:defRPr>
      </a:lvl5pPr>
      <a:lvl6pPr marL="1714645" algn="l" defTabSz="685857" rtl="0" eaLnBrk="1" latinLnBrk="0" hangingPunct="1">
        <a:defRPr sz="1350" kern="1200">
          <a:solidFill>
            <a:schemeClr val="tx1"/>
          </a:solidFill>
          <a:latin typeface="+mn-lt"/>
          <a:ea typeface="+mn-ea"/>
          <a:cs typeface="+mn-cs"/>
        </a:defRPr>
      </a:lvl6pPr>
      <a:lvl7pPr marL="2057574" algn="l" defTabSz="685857" rtl="0" eaLnBrk="1" latinLnBrk="0" hangingPunct="1">
        <a:defRPr sz="1350" kern="1200">
          <a:solidFill>
            <a:schemeClr val="tx1"/>
          </a:solidFill>
          <a:latin typeface="+mn-lt"/>
          <a:ea typeface="+mn-ea"/>
          <a:cs typeface="+mn-cs"/>
        </a:defRPr>
      </a:lvl7pPr>
      <a:lvl8pPr marL="2400502" algn="l" defTabSz="685857" rtl="0" eaLnBrk="1" latinLnBrk="0" hangingPunct="1">
        <a:defRPr sz="1350" kern="1200">
          <a:solidFill>
            <a:schemeClr val="tx1"/>
          </a:solidFill>
          <a:latin typeface="+mn-lt"/>
          <a:ea typeface="+mn-ea"/>
          <a:cs typeface="+mn-cs"/>
        </a:defRPr>
      </a:lvl8pPr>
      <a:lvl9pPr marL="2743431" algn="l" defTabSz="68585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file:///\\nicfps\laid$\Researches%20&amp;%20Studies\Work%20Files\Periodic%20Reports\Boursa%20Kuwait\Weekly\2020\Master%20Model%20for%20weekly%20(wealth%20management)v.1%20-%20Copy.xlsx!Indcies%20!R2C2:R7C9"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3.xml"/><Relationship Id="rId7"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2" TargetMode="Externa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1" TargetMode="External"/><Relationship Id="rId10" Type="http://schemas.openxmlformats.org/officeDocument/2006/relationships/image" Target="../media/image6.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sector%20indices%20%20!R2C24:R17C28"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notesSlide" Target="../notesSlides/notesSlide4.xml"/><Relationship Id="rId7" Type="http://schemas.openxmlformats.org/officeDocument/2006/relationships/oleObject" Target="file:///\\nicfps\laid$\Researches%20&amp;%20Studies\Work%20Files\Periodic%20Reports\Boursa%20Kuwait\Weekly\2020\Master%20Model%20for%20weekly%20(wealth%20management)v.1%20-%20Copy.xlsx!(P%20Market)%20chart!%5bMaster%20Model%20for%20weekly%20(wealth%20management)v.1%20-%20Copy.xlsx%5d(P%20Market)%20chart%20Chart%202" TargetMode="Externa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file:///\\nicfps\laid$\Researches%20&amp;%20Studies\Work%20Files\Periodic%20Reports\Boursa%20Kuwait\Weekly\2020\Master%20Model%20for%20weekly%20(wealth%20management)v.1%20-%20Copy.xlsx!Companies%20(P%20Market)!R3C2:R25C9"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notesSlide" Target="../notesSlides/notesSlide5.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 TargetMode="Externa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22:R15C29"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notesSlide" Target="../notesSlides/notesSlide6.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R3C2:R15C9" TargetMode="Externa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12:R15C19" TargetMode="External"/><Relationship Id="rId10" Type="http://schemas.openxmlformats.org/officeDocument/2006/relationships/image" Target="../media/image13.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companies%20(Main%20Market&amp;%20chart)!R3C32:R15C39"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604542" y="838200"/>
            <a:ext cx="4200189" cy="263085"/>
          </a:xfrm>
          <a:prstGeom prst="rect">
            <a:avLst/>
          </a:prstGeom>
        </p:spPr>
        <p:txBody>
          <a:bodyPr wrap="none">
            <a:spAutoFit/>
          </a:bodyPr>
          <a:lstStyle/>
          <a:p>
            <a:pPr algn="r" defTabSz="685857">
              <a:lnSpc>
                <a:spcPct val="70000"/>
              </a:lnSpc>
              <a:spcBef>
                <a:spcPct val="0"/>
              </a:spcBef>
              <a:defRPr/>
            </a:pPr>
            <a:r>
              <a:rPr lang="ar-SA" sz="1500" dirty="0">
                <a:latin typeface="+mj-lt"/>
                <a:ea typeface="+mj-ea"/>
                <a:cs typeface="+mj-cs"/>
              </a:rPr>
              <a:t>نشاط </a:t>
            </a:r>
            <a:r>
              <a:rPr lang="ar-KW" sz="1500" dirty="0" smtClean="0">
                <a:latin typeface="+mj-lt"/>
                <a:ea typeface="+mj-ea"/>
                <a:cs typeface="+mj-cs"/>
              </a:rPr>
              <a:t>بورصة الكويت خلال الأسبوع المنتهي بتاريخ </a:t>
            </a:r>
            <a:r>
              <a:rPr lang="ar-SA" sz="1500" dirty="0" smtClean="0">
                <a:latin typeface="+mj-lt"/>
                <a:ea typeface="+mj-ea"/>
                <a:cs typeface="+mj-cs"/>
              </a:rPr>
              <a:t>2020/11/26</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1</a:t>
            </a:fld>
            <a:endParaRPr lang="en-US" dirty="0"/>
          </a:p>
        </p:txBody>
      </p:sp>
      <p:sp>
        <p:nvSpPr>
          <p:cNvPr id="9" name="Rectangle 8"/>
          <p:cNvSpPr/>
          <p:nvPr/>
        </p:nvSpPr>
        <p:spPr>
          <a:xfrm>
            <a:off x="152400" y="2919537"/>
            <a:ext cx="6591300" cy="5459508"/>
          </a:xfrm>
          <a:prstGeom prst="rect">
            <a:avLst/>
          </a:prstGeom>
          <a:solidFill>
            <a:schemeClr val="bg1">
              <a:lumMod val="95000"/>
            </a:schemeClr>
          </a:solidFill>
        </p:spPr>
        <p:txBody>
          <a:bodyPr wrap="square">
            <a:spAutoFit/>
          </a:bodyPr>
          <a:lstStyle/>
          <a:p>
            <a:pPr algn="r" rtl="1">
              <a:lnSpc>
                <a:spcPct val="107000"/>
              </a:lnSpc>
              <a:spcAft>
                <a:spcPts val="800"/>
              </a:spcAft>
            </a:pPr>
            <a:r>
              <a:rPr lang="ar-SA" sz="1100" b="1" dirty="0" smtClean="0">
                <a:solidFill>
                  <a:srgbClr val="00B050"/>
                </a:solidFill>
                <a:latin typeface="Calibri" panose="020F0502020204030204" pitchFamily="34" charset="0"/>
                <a:ea typeface="Calibri" panose="020F0502020204030204" pitchFamily="34" charset="0"/>
                <a:cs typeface="Calibri" panose="020F0502020204030204" pitchFamily="34" charset="0"/>
              </a:rPr>
              <a:t>بورصة </a:t>
            </a:r>
            <a:r>
              <a:rPr lang="ar-SA" sz="1100" b="1" dirty="0">
                <a:solidFill>
                  <a:srgbClr val="00B050"/>
                </a:solidFill>
                <a:latin typeface="Calibri" panose="020F0502020204030204" pitchFamily="34" charset="0"/>
                <a:ea typeface="Calibri" panose="020F0502020204030204" pitchFamily="34" charset="0"/>
                <a:cs typeface="Calibri" panose="020F0502020204030204" pitchFamily="34" charset="0"/>
              </a:rPr>
              <a:t>الكويت تغلق على </a:t>
            </a:r>
            <a:r>
              <a:rPr lang="ar-SA" sz="1100" b="1" dirty="0" smtClean="0">
                <a:solidFill>
                  <a:srgbClr val="00B050"/>
                </a:solidFill>
                <a:latin typeface="Calibri" panose="020F0502020204030204" pitchFamily="34" charset="0"/>
                <a:ea typeface="Calibri" panose="020F0502020204030204" pitchFamily="34" charset="0"/>
                <a:cs typeface="Calibri" panose="020F0502020204030204" pitchFamily="34" charset="0"/>
              </a:rPr>
              <a:t>مكاسب سوقية </a:t>
            </a:r>
            <a:r>
              <a:rPr lang="ar-SA" sz="1100" b="1" dirty="0">
                <a:solidFill>
                  <a:srgbClr val="00B050"/>
                </a:solidFill>
                <a:latin typeface="Calibri" panose="020F0502020204030204" pitchFamily="34" charset="0"/>
                <a:ea typeface="Calibri" panose="020F0502020204030204" pitchFamily="34" charset="0"/>
                <a:cs typeface="Calibri" panose="020F0502020204030204" pitchFamily="34" charset="0"/>
              </a:rPr>
              <a:t>للأسبوع </a:t>
            </a:r>
            <a:r>
              <a:rPr lang="ar-SA" sz="1100" b="1" dirty="0" smtClean="0">
                <a:solidFill>
                  <a:srgbClr val="00B050"/>
                </a:solidFill>
                <a:latin typeface="Calibri" panose="020F0502020204030204" pitchFamily="34" charset="0"/>
                <a:ea typeface="Calibri" panose="020F0502020204030204" pitchFamily="34" charset="0"/>
                <a:cs typeface="Calibri" panose="020F0502020204030204" pitchFamily="34" charset="0"/>
              </a:rPr>
              <a:t>الرابع </a:t>
            </a:r>
            <a:r>
              <a:rPr lang="ar-SA" sz="1100" b="1" dirty="0">
                <a:solidFill>
                  <a:srgbClr val="00B050"/>
                </a:solidFill>
                <a:latin typeface="Calibri" panose="020F0502020204030204" pitchFamily="34" charset="0"/>
                <a:ea typeface="Calibri" panose="020F0502020204030204" pitchFamily="34" charset="0"/>
                <a:cs typeface="Calibri" panose="020F0502020204030204" pitchFamily="34" charset="0"/>
              </a:rPr>
              <a:t>على التوالي</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endParaRPr lang="ar-SA" sz="1100" dirty="0">
              <a:latin typeface="Calibri" panose="020F0502020204030204" pitchFamily="34" charset="0"/>
              <a:ea typeface="Calibri" panose="020F0502020204030204" pitchFamily="34" charset="0"/>
              <a:cs typeface="Calibri" panose="020F050202020403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أنهت بورصة الكويت تعاملاتها للأسبوع المنتهي في السادس والعشرون من نوفمبر على ارتفاع جماعي في أداء مؤشراتها مقارنة مع اقفال الأسبوع الماضي، حيث ارتفع مؤشر السوق العام بنسبة 0.6%، ومؤشر السوق الأول بنسبة 0.6%، و مؤشر السوق الرئيسي بنسبة 0.5%. كما ارتفع المعدل اليومي لقيمة الأسهم المتداولة بنسبة 51.7% إلى 73.3 مليون د.ك خلال الأسبوع بالمقارنة مع </a:t>
            </a:r>
            <a:r>
              <a:rPr lang="ar-SA" sz="1100" dirty="0" smtClean="0">
                <a:latin typeface="Calibri" panose="020F0502020204030204" pitchFamily="34" charset="0"/>
                <a:ea typeface="Calibri" panose="020F0502020204030204" pitchFamily="34" charset="0"/>
                <a:cs typeface="Calibri" panose="020F0502020204030204" pitchFamily="34" charset="0"/>
              </a:rPr>
              <a:t>48.3 مليون </a:t>
            </a:r>
            <a:r>
              <a:rPr lang="ar-SA" sz="1100" dirty="0">
                <a:latin typeface="Calibri" panose="020F0502020204030204" pitchFamily="34" charset="0"/>
                <a:ea typeface="Calibri" panose="020F0502020204030204" pitchFamily="34" charset="0"/>
                <a:cs typeface="Calibri" panose="020F0502020204030204" pitchFamily="34" charset="0"/>
              </a:rPr>
              <a:t>د.ك للأسبوع الماضي، وكذلك المعدل اليومي لكمية الأسهم المتداولة بنسبة 15.6% إلي 197 مليون سهم بالمقارنة مع 170 مليون سهم</a:t>
            </a:r>
            <a:r>
              <a:rPr lang="ar-SA" sz="1100" dirty="0" smtClean="0">
                <a:latin typeface="Calibri" panose="020F0502020204030204" pitchFamily="34" charset="0"/>
                <a:ea typeface="Calibri" panose="020F0502020204030204" pitchFamily="34" charset="0"/>
                <a:cs typeface="Calibri" panose="020F0502020204030204" pitchFamily="34" charset="0"/>
              </a:rPr>
              <a:t>.</a:t>
            </a:r>
            <a:endParaRPr lang="en-US" sz="1100" dirty="0" smtClean="0">
              <a:latin typeface="Calibri" panose="020F0502020204030204" pitchFamily="34" charset="0"/>
              <a:ea typeface="Calibri" panose="020F0502020204030204" pitchFamily="34" charset="0"/>
              <a:cs typeface="Calibri" panose="020F0502020204030204" pitchFamily="34" charset="0"/>
            </a:endParaRPr>
          </a:p>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تداولات الأسبوع</a:t>
            </a:r>
          </a:p>
          <a:p>
            <a:pPr algn="justLow" rtl="1">
              <a:lnSpc>
                <a:spcPct val="150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جاء أداء مؤشرات البورصة مزيجا بين الصعود والهبوط خلال جلسات الأسبوع، حيث شهدت الثلاث جلسات الأولى ارتفاعا نسبيا، وذلك استكمالا لسلسة الصعود التي بدأتها الأسبوع الماضي، مع استمرار عمليات الشراء الإنتقائي على أسهم السوق الأول وكذلك السوق الرئيسي وهو ما دفع العديد من هذه الأسهم إلى تسجيل مكاسب سوقية ملحوظة، الأمر الذي عزز من قدرة مؤشر السوق العام ومؤشر السوق الأول للوصول إلى مستويات 5,594.3 نقطة، 6,203 نقطة على التوالي، في حين جاء أداء جلستي التداول الأخيرتين متراجعا،  مع ارتفاع الضغوط البيعية على شريحة واسعة من أسهم السوق الأول، وهو ما جعل مؤشر السوق العام ينهي تداولاته الأسبوعية على مكاسب طفيفة.</a:t>
            </a:r>
            <a:endParaRPr lang="en-US" sz="1100" dirty="0">
              <a:latin typeface="Calibri" panose="020F0502020204030204" pitchFamily="34" charset="0"/>
              <a:ea typeface="Calibri" panose="020F0502020204030204" pitchFamily="34" charset="0"/>
              <a:cs typeface="Calibri" panose="020F050202020403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يُذكر أن قيم تداول جلسة نهاية الأسبوع قد سجلت ارتفاعا حادا، حيث بلغت مستوى 124.1 مليون د.ك وهو أعلى مستوى شهدته البورصة منذ جلسة 20/12/2018، كما </a:t>
            </a:r>
            <a:r>
              <a:rPr lang="ar-SA" sz="1100" dirty="0" smtClean="0">
                <a:latin typeface="Calibri" panose="020F0502020204030204" pitchFamily="34" charset="0"/>
                <a:ea typeface="Calibri" panose="020F0502020204030204" pitchFamily="34" charset="0"/>
                <a:cs typeface="Calibri" panose="020F0502020204030204" pitchFamily="34" charset="0"/>
              </a:rPr>
              <a:t>أن مجموع </a:t>
            </a:r>
            <a:r>
              <a:rPr lang="ar-SA" sz="1100" dirty="0">
                <a:latin typeface="Calibri" panose="020F0502020204030204" pitchFamily="34" charset="0"/>
                <a:ea typeface="Calibri" panose="020F0502020204030204" pitchFamily="34" charset="0"/>
                <a:cs typeface="Calibri" panose="020F0502020204030204" pitchFamily="34" charset="0"/>
              </a:rPr>
              <a:t>قيم تداول بنك الكويت الوطني وبيت التمويل الكويتي الأسبوعية قد أستحوذا على نحو </a:t>
            </a:r>
            <a:r>
              <a:rPr lang="en-US" sz="1100" dirty="0">
                <a:latin typeface="Calibri" panose="020F0502020204030204" pitchFamily="34" charset="0"/>
                <a:ea typeface="Calibri" panose="020F0502020204030204" pitchFamily="34" charset="0"/>
                <a:cs typeface="Calibri" panose="020F0502020204030204" pitchFamily="34" charset="0"/>
              </a:rPr>
              <a:t>56</a:t>
            </a:r>
            <a:r>
              <a:rPr lang="ar-SA" sz="1100" dirty="0">
                <a:latin typeface="Calibri" panose="020F0502020204030204" pitchFamily="34" charset="0"/>
                <a:ea typeface="Calibri" panose="020F0502020204030204" pitchFamily="34" charset="0"/>
                <a:cs typeface="Calibri" panose="020F0502020204030204" pitchFamily="34" charset="0"/>
              </a:rPr>
              <a:t>% من اجمالي قيم تداول السوق الأول والبالغة 332.7 مليون د.ك، </a:t>
            </a:r>
            <a:r>
              <a:rPr lang="ar-SA" sz="1100" dirty="0" smtClean="0">
                <a:latin typeface="Calibri" panose="020F0502020204030204" pitchFamily="34" charset="0"/>
                <a:ea typeface="Calibri" panose="020F0502020204030204" pitchFamily="34" charset="0"/>
                <a:cs typeface="Calibri" panose="020F0502020204030204" pitchFamily="34" charset="0"/>
              </a:rPr>
              <a:t>وهذا يُعزى بطبيعة الحال </a:t>
            </a:r>
            <a:r>
              <a:rPr lang="ar-SA" sz="1100" dirty="0">
                <a:latin typeface="Calibri" panose="020F0502020204030204" pitchFamily="34" charset="0"/>
                <a:ea typeface="Calibri" panose="020F0502020204030204" pitchFamily="34" charset="0"/>
                <a:cs typeface="Calibri" panose="020F0502020204030204" pitchFamily="34" charset="0"/>
              </a:rPr>
              <a:t>إلى استقطابهما على نحو 70% من حجم التدفقات النقدية الأجنبية البالغة 2.9 مليار دولار أمريكي، والمتوقع أن تستقبلها بورصة الكويت مع ترقيتها ضمن مؤشر </a:t>
            </a:r>
            <a:r>
              <a:rPr lang="en-US" sz="1100" dirty="0" smtClean="0">
                <a:latin typeface="Calibri" panose="020F0502020204030204" pitchFamily="34" charset="0"/>
                <a:ea typeface="Calibri" panose="020F0502020204030204" pitchFamily="34" charset="0"/>
                <a:cs typeface="Calibri" panose="020F0502020204030204" pitchFamily="34" charset="0"/>
              </a:rPr>
              <a:t>MSCI</a:t>
            </a:r>
            <a:r>
              <a:rPr lang="ar-SA" sz="1100" smtClean="0">
                <a:latin typeface="Calibri" panose="020F0502020204030204" pitchFamily="34" charset="0"/>
                <a:ea typeface="Calibri" panose="020F0502020204030204" pitchFamily="34" charset="0"/>
                <a:cs typeface="Calibri" panose="020F0502020204030204" pitchFamily="34" charset="0"/>
              </a:rPr>
              <a:t> للأسواق </a:t>
            </a:r>
            <a:r>
              <a:rPr lang="ar-SA" sz="1100" dirty="0">
                <a:latin typeface="Calibri" panose="020F0502020204030204" pitchFamily="34" charset="0"/>
                <a:ea typeface="Calibri" panose="020F0502020204030204" pitchFamily="34" charset="0"/>
                <a:cs typeface="Calibri" panose="020F0502020204030204" pitchFamily="34" charset="0"/>
              </a:rPr>
              <a:t>الناشئة في نهاية الشهر الجاري.</a:t>
            </a:r>
            <a:endParaRPr lang="en-US" sz="1100" dirty="0">
              <a:latin typeface="Calibri" panose="020F0502020204030204" pitchFamily="34" charset="0"/>
              <a:ea typeface="Calibri" panose="020F0502020204030204" pitchFamily="34" charset="0"/>
              <a:cs typeface="Calibri" panose="020F050202020403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الجدير بالذكر أن سهم بنك الكويت الوطني نجح في تسجيل مكاسب سوقية أسبوعية للمرة الأولى بعد سلسلة تراجع أسبوعية امتدت طوال ستة أسابيع متواصلة، كما نجح بيت التمويل الكويتي في مواصلة تسجيل مكاسب أسبوعية للأسبوع الثالث على التوالي. </a:t>
            </a:r>
            <a:endParaRPr lang="en-US" sz="1100" dirty="0">
              <a:latin typeface="Calibri" panose="020F0502020204030204" pitchFamily="34" charset="0"/>
              <a:ea typeface="Calibri" panose="020F0502020204030204" pitchFamily="34" charset="0"/>
              <a:cs typeface="Calibri" panose="020F0502020204030204" pitchFamily="34" charset="0"/>
            </a:endParaRPr>
          </a:p>
        </p:txBody>
      </p:sp>
      <p:sp>
        <p:nvSpPr>
          <p:cNvPr id="14" name="TextBox 13"/>
          <p:cNvSpPr txBox="1"/>
          <p:nvPr/>
        </p:nvSpPr>
        <p:spPr>
          <a:xfrm>
            <a:off x="152400" y="2730761"/>
            <a:ext cx="65913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ملخص أداء السوق خلال الأسبوع </a:t>
            </a:r>
            <a:endParaRPr lang="en-US" sz="1200" b="1" dirty="0" smtClean="0">
              <a:solidFill>
                <a:schemeClr val="bg1"/>
              </a:solidFill>
              <a:cs typeface="+mj-cs"/>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225404671"/>
              </p:ext>
            </p:extLst>
          </p:nvPr>
        </p:nvGraphicFramePr>
        <p:xfrm>
          <a:off x="1752600" y="1188821"/>
          <a:ext cx="4991100" cy="1371600"/>
        </p:xfrm>
        <a:graphic>
          <a:graphicData uri="http://schemas.openxmlformats.org/presentationml/2006/ole">
            <mc:AlternateContent xmlns:mc="http://schemas.openxmlformats.org/markup-compatibility/2006">
              <mc:Choice xmlns:v="urn:schemas-microsoft-com:vml" Requires="v">
                <p:oleObj spid="_x0000_s131702" name="Worksheet" r:id="rId5" imgW="4991249" imgH="1371600" progId="Excel.Sheet.12">
                  <p:link updateAutomatic="1"/>
                </p:oleObj>
              </mc:Choice>
              <mc:Fallback>
                <p:oleObj name="Worksheet" r:id="rId5" imgW="4991249" imgH="1371600" progId="Excel.Sheet.12">
                  <p:link updateAutomatic="1"/>
                  <p:pic>
                    <p:nvPicPr>
                      <p:cNvPr id="0" name=""/>
                      <p:cNvPicPr/>
                      <p:nvPr/>
                    </p:nvPicPr>
                    <p:blipFill>
                      <a:blip r:embed="rId6"/>
                      <a:stretch>
                        <a:fillRect/>
                      </a:stretch>
                    </p:blipFill>
                    <p:spPr>
                      <a:xfrm>
                        <a:off x="1752600" y="1188821"/>
                        <a:ext cx="4991100" cy="1371600"/>
                      </a:xfrm>
                      <a:prstGeom prst="rect">
                        <a:avLst/>
                      </a:prstGeom>
                    </p:spPr>
                  </p:pic>
                </p:oleObj>
              </mc:Fallback>
            </mc:AlternateContent>
          </a:graphicData>
        </a:graphic>
      </p:graphicFrame>
      <p:sp>
        <p:nvSpPr>
          <p:cNvPr id="11" name="Text Placeholder 14"/>
          <p:cNvSpPr txBox="1">
            <a:spLocks/>
          </p:cNvSpPr>
          <p:nvPr/>
        </p:nvSpPr>
        <p:spPr bwMode="gray">
          <a:xfrm>
            <a:off x="3554361" y="2528615"/>
            <a:ext cx="3313160" cy="217396"/>
          </a:xfrm>
          <a:prstGeom prst="rect">
            <a:avLst/>
          </a:prstGeom>
          <a:noFill/>
          <a:ln>
            <a:noFill/>
          </a:ln>
        </p:spPr>
        <p:txBody>
          <a:bodyPr rIns="144000">
            <a:noAutofit/>
          </a:bodyPr>
          <a:lstStyle>
            <a:lvl1pPr marL="0" indent="0" algn="l" defTabSz="914400" rtl="0" eaLnBrk="1" latinLnBrk="0" hangingPunct="1">
              <a:lnSpc>
                <a:spcPct val="135000"/>
              </a:lnSpc>
              <a:spcBef>
                <a:spcPts val="600"/>
              </a:spcBef>
              <a:buFont typeface="Arial" pitchFamily="34" charset="0"/>
              <a:buNone/>
              <a:defRPr lang="en-US" sz="900" b="1" kern="1200" noProof="0">
                <a:solidFill>
                  <a:srgbClr val="00338D"/>
                </a:solidFill>
                <a:latin typeface="Arial"/>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a:solidFill>
                  <a:srgbClr val="00338D"/>
                </a:solidFill>
                <a:latin typeface="Arial"/>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US" sz="900" b="1" kern="1200" baseline="0" noProof="0" dirty="0" smtClean="0">
                <a:solidFill>
                  <a:srgbClr val="00338D"/>
                </a:solidFill>
                <a:latin typeface="Arial" pitchFamily="34" charset="0"/>
                <a:ea typeface="+mn-ea"/>
                <a:cs typeface="Arial" pitchFamily="34" charset="0"/>
              </a:defRPr>
            </a:lvl5pPr>
            <a:lvl6pPr marL="895350" indent="-17780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algn="justLow" rtl="1">
              <a:defRPr/>
            </a:pPr>
            <a:r>
              <a:rPr kumimoji="0" lang="ar-SA"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a:t>
            </a:r>
            <a:r>
              <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 </a:t>
            </a:r>
            <a:r>
              <a:rPr lang="ar-KW" sz="600" b="0" dirty="0" smtClean="0">
                <a:solidFill>
                  <a:schemeClr val="tx1"/>
                </a:solidFill>
                <a:latin typeface="Times New Roman" panose="02020603050405020304" pitchFamily="18" charset="0"/>
              </a:rPr>
              <a:t>ع.س </a:t>
            </a:r>
            <a:r>
              <a:rPr lang="ar-KW" sz="600" b="0" dirty="0">
                <a:solidFill>
                  <a:schemeClr val="tx1"/>
                </a:solidFill>
                <a:latin typeface="Times New Roman" panose="02020603050405020304" pitchFamily="18" charset="0"/>
              </a:rPr>
              <a:t>: عائد سعري      </a:t>
            </a:r>
          </a:p>
          <a:p>
            <a:pPr lvl="0" algn="justLow" rtl="1">
              <a:defRPr/>
            </a:pPr>
            <a:endParaRPr kumimoji="0" lang="en-US"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lang="ar-SA" sz="600" b="0" dirty="0" smtClean="0">
              <a:solidFill>
                <a:schemeClr val="tx1"/>
              </a:solidFill>
              <a:latin typeface="Times New Roman" panose="02020603050405020304" pitchFamily="18" charset="0"/>
              <a:cs typeface="+mn-cs"/>
            </a:endParaRPr>
          </a:p>
          <a:p>
            <a:pPr algn="justLow" defTabSz="855970" rtl="1">
              <a:lnSpc>
                <a:spcPct val="150000"/>
              </a:lnSpc>
              <a:spcAft>
                <a:spcPts val="800"/>
              </a:spcAft>
              <a:defRPr/>
            </a:pPr>
            <a:r>
              <a:rPr lang="ar-SA" sz="1100" u="sng" dirty="0">
                <a:solidFill>
                  <a:schemeClr val="tx1"/>
                </a:solidFill>
                <a:latin typeface="Calibri" panose="020F0502020204030204" pitchFamily="34" charset="0"/>
                <a:ea typeface="Calibri" panose="020F0502020204030204" pitchFamily="34" charset="0"/>
                <a:cs typeface="Calibri" panose="020F0502020204030204" pitchFamily="34" charset="0"/>
              </a:rPr>
              <a:t>أداء مؤشرات البورصة</a:t>
            </a:r>
          </a:p>
          <a:p>
            <a:pPr algn="justLow" rtl="1">
              <a:defRPr/>
            </a:pPr>
            <a:endParaRPr lang="en-US" sz="800" dirty="0">
              <a:latin typeface="Calibri" panose="020F0502020204030204" pitchFamily="34" charset="0"/>
              <a:ea typeface="Calibri" panose="020F0502020204030204" pitchFamily="34" charset="0"/>
            </a:endParaRPr>
          </a:p>
          <a:p>
            <a:pPr lvl="0" algn="justLow" rtl="1">
              <a:defRPr/>
            </a:pPr>
            <a:endParaRPr kumimoji="0" lang="ar-SA"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lang="ar-SA" sz="600" b="0" dirty="0">
              <a:solidFill>
                <a:schemeClr val="tx1"/>
              </a:solidFill>
              <a:latin typeface="Times New Roman" panose="02020603050405020304" pitchFamily="18" charset="0"/>
              <a:cs typeface="+mn-cs"/>
            </a:endParaRPr>
          </a:p>
          <a:p>
            <a:pPr lvl="0" algn="justLow" rtl="1">
              <a:defRPr/>
            </a:pPr>
            <a:endParaRPr kumimoji="0" lang="en-US"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lang="en-US" sz="600" b="0" dirty="0">
              <a:solidFill>
                <a:schemeClr val="tx1"/>
              </a:solidFill>
              <a:latin typeface="Times New Roman" panose="02020603050405020304" pitchFamily="18" charset="0"/>
              <a:cs typeface="+mn-cs"/>
            </a:endParaRPr>
          </a:p>
          <a:p>
            <a:pPr lvl="0" algn="justLow" rtl="1">
              <a:defRPr/>
            </a:pPr>
            <a:endParaRPr kumimoji="0" lang="en-US"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en-US"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lang="en-US" sz="600" b="0" dirty="0">
              <a:solidFill>
                <a:schemeClr val="tx1"/>
              </a:solidFill>
              <a:latin typeface="Times New Roman" panose="02020603050405020304" pitchFamily="18" charset="0"/>
              <a:cs typeface="+mn-cs"/>
            </a:endParaRPr>
          </a:p>
          <a:p>
            <a:pPr lvl="0" algn="justLow" rtl="1">
              <a:defRPr/>
            </a:pPr>
            <a:endParaRPr kumimoji="0" lang="ar-SA"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en-US"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p:txBody>
      </p:sp>
    </p:spTree>
    <p:extLst>
      <p:ext uri="{BB962C8B-B14F-4D97-AF65-F5344CB8AC3E}">
        <p14:creationId xmlns:p14="http://schemas.microsoft.com/office/powerpoint/2010/main" val="2378716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2</a:t>
            </a:fld>
            <a:endParaRPr lang="en-US" dirty="0"/>
          </a:p>
        </p:txBody>
      </p:sp>
      <p:sp>
        <p:nvSpPr>
          <p:cNvPr id="9" name="Rectangle 8"/>
          <p:cNvSpPr/>
          <p:nvPr/>
        </p:nvSpPr>
        <p:spPr>
          <a:xfrm>
            <a:off x="159853" y="1369382"/>
            <a:ext cx="6591300" cy="3617657"/>
          </a:xfrm>
          <a:prstGeom prst="rect">
            <a:avLst/>
          </a:prstGeom>
          <a:solidFill>
            <a:schemeClr val="bg1">
              <a:lumMod val="95000"/>
            </a:schemeClr>
          </a:solidFill>
        </p:spPr>
        <p:txBody>
          <a:bodyPr wrap="square">
            <a:spAutoFit/>
          </a:bodyPr>
          <a:lstStyle/>
          <a:p>
            <a:pPr algn="justLow" rtl="1">
              <a:lnSpc>
                <a:spcPct val="150000"/>
              </a:lnSpc>
              <a:spcAft>
                <a:spcPts val="800"/>
              </a:spcAft>
            </a:pPr>
            <a:r>
              <a:rPr lang="ar-SA" sz="1100" b="1" u="sng" dirty="0">
                <a:latin typeface="Calibri" panose="020F0502020204030204" pitchFamily="34" charset="0"/>
                <a:ea typeface="Calibri" panose="020F0502020204030204" pitchFamily="34" charset="0"/>
                <a:cs typeface="Calibri" panose="020F0502020204030204" pitchFamily="34" charset="0"/>
              </a:rPr>
              <a:t>أهم افصاحات الشركات خلال الفترة</a:t>
            </a:r>
          </a:p>
          <a:p>
            <a:pPr marL="171450" lvl="0" indent="-17145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تراجعت أرباح شركة المجموعة التعليمية القابضة 2020 بنسبة 14.3</a:t>
            </a:r>
            <a:r>
              <a:rPr lang="en-US" sz="1100" dirty="0">
                <a:latin typeface="Calibri" panose="020F0502020204030204" pitchFamily="34" charset="0"/>
                <a:ea typeface="Calibri" panose="020F0502020204030204" pitchFamily="34" charset="0"/>
                <a:cs typeface="Calibri" panose="020F0502020204030204" pitchFamily="34" charset="0"/>
              </a:rPr>
              <a:t>%</a:t>
            </a:r>
            <a:r>
              <a:rPr lang="ar-SA" sz="1100" dirty="0">
                <a:latin typeface="Calibri" panose="020F0502020204030204" pitchFamily="34" charset="0"/>
                <a:ea typeface="Calibri" panose="020F0502020204030204" pitchFamily="34" charset="0"/>
                <a:cs typeface="Calibri" panose="020F0502020204030204" pitchFamily="34" charset="0"/>
              </a:rPr>
              <a:t> إلى 6.6 مليون د.ك للسنة المالية المنتهية في 31/8/2020، كما وافق مجلس إدارة الشركة على خفض رأسمال الشركة المصدر والمدفوع بسب زيادته عن الحاجة من 24.5 مليون د.ك إلى 15 مليون د.ك، مع سداد </a:t>
            </a:r>
            <a:r>
              <a:rPr lang="ar-SA" sz="1100" dirty="0" smtClean="0">
                <a:latin typeface="Calibri" panose="020F0502020204030204" pitchFamily="34" charset="0"/>
                <a:ea typeface="Calibri" panose="020F0502020204030204" pitchFamily="34" charset="0"/>
                <a:cs typeface="Calibri" panose="020F0502020204030204" pitchFamily="34" charset="0"/>
              </a:rPr>
              <a:t>قيمة </a:t>
            </a:r>
            <a:r>
              <a:rPr lang="ar-SA" sz="1100" dirty="0">
                <a:latin typeface="Calibri" panose="020F0502020204030204" pitchFamily="34" charset="0"/>
                <a:ea typeface="Calibri" panose="020F0502020204030204" pitchFamily="34" charset="0"/>
                <a:cs typeface="Calibri" panose="020F0502020204030204" pitchFamily="34" charset="0"/>
              </a:rPr>
              <a:t>الأسهم الملغاة بالقيمة الأسمية للسهم البالغة 100 فلس.</a:t>
            </a:r>
            <a:endParaRPr lang="en-US" sz="11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أفصحت شركة شمال الزور الأولى للطاقة والمياه أن تاريخ حيازة السهم هو </a:t>
            </a:r>
            <a:r>
              <a:rPr lang="ar-SA" sz="1100" dirty="0" smtClean="0">
                <a:latin typeface="Calibri" panose="020F0502020204030204" pitchFamily="34" charset="0"/>
                <a:ea typeface="Calibri" panose="020F0502020204030204" pitchFamily="34" charset="0"/>
                <a:cs typeface="Calibri" panose="020F0502020204030204" pitchFamily="34" charset="0"/>
              </a:rPr>
              <a:t>1/12/2020، وذلك لأحقية الحصول على التوزيعات النقدية للسهم والبالغة 25% من القيمة الأسمية للسهم.</a:t>
            </a:r>
            <a:endParaRPr lang="en-US" sz="11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الجمعية العامة العادية لشركة السكب الكويتية  سوف تنعقد بتاريخ 7/12/2020، وذلك لمناقشة توصية مجلس الإدارة بتوزيع أرباح عينية بنسبة 27.7% من القيمة الأسمية للسهم عن الفترة المالية المنتهية في 30/09/2020، على أن يكون تاريخ حيازة السهم هو 17/12/2020.</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أسعار النفط </a:t>
            </a:r>
            <a:endParaRPr lang="en-US" sz="1100" dirty="0" smtClean="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050" dirty="0">
                <a:latin typeface="Calibri" panose="020F0502020204030204" pitchFamily="34" charset="0"/>
                <a:ea typeface="Calibri" panose="020F0502020204030204" pitchFamily="34" charset="0"/>
                <a:cs typeface="Calibri" panose="020F0502020204030204" pitchFamily="34" charset="0"/>
              </a:rPr>
              <a:t>واصلت أسعار النفط انتعاشها للأسبوع الرابع على التوالي، حيث نجح خام برنت من مواصلة رحلة الصعود والتي بدأت مطلع شهر أكتوبر  الماضي وصولا إلى عتبة ال 49 دولار أمريكي، حيث أشارت بعض التقارير إلى منظمة أوبك وحلفائها تميل إلى تأجيل الزيادة المخططة لإنتاج النفط في العام المقبل، من أجل دعم السوق خلال الموجة الثانية من الإصابات </a:t>
            </a:r>
            <a:r>
              <a:rPr lang="ar-SA" sz="1050" dirty="0" smtClean="0">
                <a:latin typeface="Calibri" panose="020F0502020204030204" pitchFamily="34" charset="0"/>
                <a:ea typeface="Calibri" panose="020F0502020204030204" pitchFamily="34" charset="0"/>
                <a:cs typeface="Calibri" panose="020F0502020204030204" pitchFamily="34" charset="0"/>
              </a:rPr>
              <a:t>بكوفيد 19.</a:t>
            </a:r>
            <a:endParaRPr lang="en-US" sz="105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TextBox 13"/>
          <p:cNvSpPr txBox="1"/>
          <p:nvPr/>
        </p:nvSpPr>
        <p:spPr>
          <a:xfrm>
            <a:off x="167306" y="1184716"/>
            <a:ext cx="6576394" cy="184666"/>
          </a:xfrm>
          <a:prstGeom prst="rect">
            <a:avLst/>
          </a:prstGeom>
          <a:solidFill>
            <a:srgbClr val="963634"/>
          </a:solidFill>
        </p:spPr>
        <p:txBody>
          <a:bodyPr wrap="square" lIns="0" tIns="0" rIns="0" bIns="0" rtlCol="0">
            <a:spAutoFit/>
          </a:bodyPr>
          <a:lstStyle/>
          <a:p>
            <a:pPr algn="ctr"/>
            <a:r>
              <a:rPr lang="ar-SA" sz="1200" b="1" dirty="0" smtClean="0">
                <a:solidFill>
                  <a:schemeClr val="bg1"/>
                </a:solidFill>
                <a:cs typeface="+mj-cs"/>
              </a:rPr>
              <a:t>تابع مل</a:t>
            </a:r>
            <a:r>
              <a:rPr lang="ar-KW" sz="1200" b="1" dirty="0" smtClean="0">
                <a:solidFill>
                  <a:schemeClr val="bg1"/>
                </a:solidFill>
                <a:cs typeface="+mj-cs"/>
              </a:rPr>
              <a:t>خص أداء السوق خلال الأسبوع </a:t>
            </a:r>
            <a:endParaRPr lang="en-US" sz="1200" b="1" dirty="0" smtClean="0">
              <a:solidFill>
                <a:schemeClr val="bg1"/>
              </a:solidFill>
              <a:cs typeface="+mj-cs"/>
            </a:endParaRPr>
          </a:p>
        </p:txBody>
      </p:sp>
    </p:spTree>
    <p:extLst>
      <p:ext uri="{BB962C8B-B14F-4D97-AF65-F5344CB8AC3E}">
        <p14:creationId xmlns:p14="http://schemas.microsoft.com/office/powerpoint/2010/main" val="3764905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txBox="1">
            <a:spLocks/>
          </p:cNvSpPr>
          <p:nvPr/>
        </p:nvSpPr>
        <p:spPr>
          <a:xfrm>
            <a:off x="4343400" y="862586"/>
            <a:ext cx="2456363" cy="256028"/>
          </a:xfrm>
          <a:prstGeom prst="rect">
            <a:avLst/>
          </a:prstGeom>
        </p:spPr>
        <p:txBody>
          <a:bodyPr>
            <a:normAutofit fontScale="82500" lnSpcReduction="20000"/>
          </a:bodyPr>
          <a:lstStyle>
            <a:lvl1pPr algn="l" defTabSz="685857"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ar-SA" sz="1800" dirty="0" smtClean="0"/>
              <a:t>مؤشرات قطاعات </a:t>
            </a:r>
            <a:r>
              <a:rPr lang="ar-KW" sz="1800" dirty="0" smtClean="0"/>
              <a:t>بورصة </a:t>
            </a:r>
            <a:r>
              <a:rPr lang="ar-SA" sz="1800" dirty="0" smtClean="0"/>
              <a:t>الكويت</a:t>
            </a:r>
            <a:endParaRPr lang="en-GB" sz="1800" dirty="0"/>
          </a:p>
        </p:txBody>
      </p:sp>
      <p:cxnSp>
        <p:nvCxnSpPr>
          <p:cNvPr id="4" name="Straight Connector 3"/>
          <p:cNvCxnSpPr/>
          <p:nvPr/>
        </p:nvCxnSpPr>
        <p:spPr>
          <a:xfrm>
            <a:off x="0" y="1143000"/>
            <a:ext cx="6858000" cy="0"/>
          </a:xfrm>
          <a:prstGeom prst="line">
            <a:avLst/>
          </a:prstGeom>
        </p:spPr>
        <p:style>
          <a:lnRef idx="1">
            <a:schemeClr val="dk1"/>
          </a:lnRef>
          <a:fillRef idx="0">
            <a:schemeClr val="dk1"/>
          </a:fillRef>
          <a:effectRef idx="0">
            <a:schemeClr val="dk1"/>
          </a:effectRef>
          <a:fontRef idx="minor">
            <a:schemeClr val="tx1"/>
          </a:fontRef>
        </p:style>
      </p:cxnSp>
      <p:sp>
        <p:nvSpPr>
          <p:cNvPr id="9" name="Slide Number Placeholder 8"/>
          <p:cNvSpPr>
            <a:spLocks noGrp="1"/>
          </p:cNvSpPr>
          <p:nvPr>
            <p:ph type="sldNum" sz="quarter" idx="12"/>
          </p:nvPr>
        </p:nvSpPr>
        <p:spPr/>
        <p:txBody>
          <a:bodyPr/>
          <a:lstStyle/>
          <a:p>
            <a:fld id="{87137B89-8CE1-40D6-81D6-7E13319A8EB3}" type="slidenum">
              <a:rPr lang="en-US" smtClean="0"/>
              <a:t>3</a:t>
            </a:fld>
            <a:endParaRPr lang="en-US" dirty="0"/>
          </a:p>
        </p:txBody>
      </p:sp>
      <p:sp>
        <p:nvSpPr>
          <p:cNvPr id="12" name="Rectangle 11"/>
          <p:cNvSpPr/>
          <p:nvPr/>
        </p:nvSpPr>
        <p:spPr>
          <a:xfrm>
            <a:off x="5016137" y="1161738"/>
            <a:ext cx="1727563" cy="42724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r>
              <a:rPr lang="ar-SA" sz="1000" dirty="0"/>
              <a:t>أ</a:t>
            </a:r>
            <a:r>
              <a:rPr lang="ar-SA" sz="1000" dirty="0" smtClean="0"/>
              <a:t>غ</a:t>
            </a:r>
            <a:r>
              <a:rPr lang="ar-KW" sz="1000" dirty="0" smtClean="0"/>
              <a:t>لقت</a:t>
            </a:r>
            <a:r>
              <a:rPr lang="ar-SA" sz="1000" dirty="0" smtClean="0"/>
              <a:t> </a:t>
            </a:r>
            <a:r>
              <a:rPr lang="ar-KW" sz="1000" dirty="0" smtClean="0"/>
              <a:t>مؤشرات</a:t>
            </a:r>
            <a:r>
              <a:rPr lang="ar-SA" sz="1000" dirty="0" smtClean="0"/>
              <a:t> </a:t>
            </a:r>
            <a:r>
              <a:rPr lang="ar-SA" sz="1000" dirty="0"/>
              <a:t>قطاعات السوق </a:t>
            </a:r>
            <a:r>
              <a:rPr lang="ar-KW" sz="1000" dirty="0" smtClean="0"/>
              <a:t>على</a:t>
            </a:r>
            <a:r>
              <a:rPr lang="ar-SA" sz="1000" dirty="0" smtClean="0"/>
              <a:t> تباين خلال </a:t>
            </a:r>
            <a:r>
              <a:rPr lang="ar-KW" sz="1000" dirty="0" smtClean="0"/>
              <a:t>تداولات الأسبوع </a:t>
            </a:r>
            <a:r>
              <a:rPr lang="ar-KW" sz="1000" dirty="0"/>
              <a:t>مقارنة مع </a:t>
            </a:r>
            <a:r>
              <a:rPr lang="ar-KW" sz="1000" dirty="0" smtClean="0"/>
              <a:t>الأسبوع الماضي</a:t>
            </a:r>
            <a:r>
              <a:rPr lang="ar-SA" sz="1000" dirty="0" smtClean="0"/>
              <a:t>، حيث تصدر قطاع</a:t>
            </a:r>
            <a:r>
              <a:rPr lang="ar-SA" sz="1000" dirty="0"/>
              <a:t> </a:t>
            </a:r>
            <a:r>
              <a:rPr lang="ar-SA" sz="1000" dirty="0" smtClean="0"/>
              <a:t>الصناعة الرابحين بنسبة 2.1%، تلاه قطاع المنافع بنسبة 1.3%، في حين تراجع </a:t>
            </a:r>
            <a:r>
              <a:rPr lang="ar-SA" sz="1000" dirty="0"/>
              <a:t>قطاع </a:t>
            </a:r>
            <a:r>
              <a:rPr lang="ar-SA" sz="1000" dirty="0" smtClean="0"/>
              <a:t>السلع الإستهلاكية بنسبة 3%، وقطاع النفط والغاز بنسبة 2%.</a:t>
            </a:r>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r>
              <a:rPr lang="ar-KW" sz="1000" dirty="0"/>
              <a:t>خلال </a:t>
            </a:r>
            <a:r>
              <a:rPr lang="ar-KW" sz="1000" dirty="0" smtClean="0"/>
              <a:t>تداولات الأسبوع ا</a:t>
            </a:r>
            <a:r>
              <a:rPr lang="ar-SA" sz="1000" dirty="0"/>
              <a:t>حتل </a:t>
            </a:r>
            <a:r>
              <a:rPr lang="ar-SA" sz="1000" dirty="0" smtClean="0"/>
              <a:t>قطاع</a:t>
            </a:r>
            <a:r>
              <a:rPr lang="ar-KW" sz="1000" dirty="0" smtClean="0"/>
              <a:t> </a:t>
            </a:r>
            <a:r>
              <a:rPr lang="ar-KW" sz="1000" dirty="0"/>
              <a:t>البنوك </a:t>
            </a:r>
            <a:r>
              <a:rPr lang="ar-KW" sz="1000" dirty="0" smtClean="0"/>
              <a:t>وقطاع</a:t>
            </a:r>
            <a:r>
              <a:rPr lang="ar-SA" sz="1000" dirty="0" smtClean="0"/>
              <a:t> </a:t>
            </a:r>
            <a:r>
              <a:rPr lang="ar-SA" sz="1000" dirty="0"/>
              <a:t>الإتصالات </a:t>
            </a:r>
            <a:r>
              <a:rPr lang="ar-SA" sz="1000" dirty="0" smtClean="0"/>
              <a:t>وقطاع الصناعة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القيمة المتداولة بنسبة </a:t>
            </a:r>
            <a:r>
              <a:rPr lang="ar-SA" sz="1000" dirty="0" smtClean="0"/>
              <a:t>61.9</a:t>
            </a:r>
            <a:r>
              <a:rPr lang="ar-KW" sz="1000" dirty="0" smtClean="0"/>
              <a:t>%</a:t>
            </a:r>
            <a:r>
              <a:rPr lang="ar-SA" sz="1000" dirty="0" smtClean="0"/>
              <a:t>، 13.6% 11.8%</a:t>
            </a:r>
            <a:r>
              <a:rPr lang="ar-KW" sz="1000" dirty="0" smtClean="0"/>
              <a:t> </a:t>
            </a:r>
            <a:r>
              <a:rPr lang="ar-KW" sz="1000" dirty="0"/>
              <a:t>على التوالي.</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r>
              <a:rPr lang="ar-KW" sz="1000" dirty="0" smtClean="0"/>
              <a:t>خلال </a:t>
            </a:r>
            <a:r>
              <a:rPr lang="ar-KW" sz="1000" dirty="0"/>
              <a:t>تداولات الأسبوع ا</a:t>
            </a:r>
            <a:r>
              <a:rPr lang="ar-SA" sz="1000" dirty="0"/>
              <a:t>حتل قطاع</a:t>
            </a:r>
            <a:r>
              <a:rPr lang="ar-KW" sz="1000" dirty="0"/>
              <a:t> </a:t>
            </a:r>
            <a:r>
              <a:rPr lang="ar-SA" sz="1000" dirty="0"/>
              <a:t>البنوك </a:t>
            </a:r>
            <a:r>
              <a:rPr lang="ar-SA" sz="1000" dirty="0" smtClean="0"/>
              <a:t>وقطاع الخدمات المالية </a:t>
            </a:r>
            <a:r>
              <a:rPr lang="ar-KW" sz="1000" dirty="0" smtClean="0"/>
              <a:t>وقطاع </a:t>
            </a:r>
            <a:r>
              <a:rPr lang="ar-SA" sz="1000" dirty="0" smtClean="0"/>
              <a:t>الإتصالات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الكمية المتداولة بنسبة </a:t>
            </a:r>
            <a:r>
              <a:rPr lang="ar-SA" sz="1000" dirty="0" smtClean="0"/>
              <a:t>38.5</a:t>
            </a:r>
            <a:r>
              <a:rPr lang="ar-KW" sz="1000" dirty="0" smtClean="0"/>
              <a:t>%</a:t>
            </a:r>
            <a:r>
              <a:rPr lang="ar-SA" sz="1000" dirty="0" smtClean="0"/>
              <a:t>،</a:t>
            </a:r>
            <a:r>
              <a:rPr lang="ar-KW" sz="1000" dirty="0" smtClean="0"/>
              <a:t> </a:t>
            </a:r>
            <a:r>
              <a:rPr lang="ar-SA" sz="1000" dirty="0" smtClean="0"/>
              <a:t>21.3</a:t>
            </a:r>
            <a:r>
              <a:rPr lang="ar-KW" sz="1000" dirty="0" smtClean="0"/>
              <a:t>%و</a:t>
            </a:r>
            <a:r>
              <a:rPr lang="ar-SA" sz="1000" dirty="0" smtClean="0"/>
              <a:t> 10.7%</a:t>
            </a:r>
            <a:r>
              <a:rPr lang="ar-KW" sz="1000" dirty="0" smtClean="0"/>
              <a:t> على </a:t>
            </a:r>
            <a:r>
              <a:rPr lang="ar-KW" sz="1000" dirty="0"/>
              <a:t>التوالي.</a:t>
            </a:r>
          </a:p>
        </p:txBody>
      </p:sp>
      <p:sp>
        <p:nvSpPr>
          <p:cNvPr id="21" name="TextBox 20"/>
          <p:cNvSpPr txBox="1"/>
          <p:nvPr/>
        </p:nvSpPr>
        <p:spPr>
          <a:xfrm>
            <a:off x="3647928" y="5574010"/>
            <a:ext cx="3088481"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مساهمة القطاعات من حيث قيمة </a:t>
            </a:r>
            <a:r>
              <a:rPr lang="ar-SA" sz="1200" b="1" dirty="0" smtClean="0">
                <a:solidFill>
                  <a:schemeClr val="bg1"/>
                </a:solidFill>
                <a:cs typeface="+mj-cs"/>
              </a:rPr>
              <a:t>الأسهم المتداولة</a:t>
            </a:r>
            <a:endParaRPr lang="en-US" sz="1200" b="1" dirty="0" smtClean="0">
              <a:solidFill>
                <a:schemeClr val="bg1"/>
              </a:solidFill>
              <a:cs typeface="+mj-cs"/>
            </a:endParaRPr>
          </a:p>
        </p:txBody>
      </p:sp>
      <p:sp>
        <p:nvSpPr>
          <p:cNvPr id="22" name="TextBox 21"/>
          <p:cNvSpPr txBox="1"/>
          <p:nvPr/>
        </p:nvSpPr>
        <p:spPr>
          <a:xfrm>
            <a:off x="174443" y="5573748"/>
            <a:ext cx="3018200" cy="184666"/>
          </a:xfrm>
          <a:prstGeom prst="rect">
            <a:avLst/>
          </a:prstGeom>
          <a:solidFill>
            <a:srgbClr val="963634"/>
          </a:solidFill>
        </p:spPr>
        <p:txBody>
          <a:bodyPr wrap="square" lIns="0" tIns="0" rIns="0" bIns="0" rtlCol="0">
            <a:spAutoFit/>
          </a:bodyPr>
          <a:lstStyle/>
          <a:p>
            <a:pPr algn="ctr"/>
            <a:r>
              <a:rPr lang="ar-KW" sz="1200" b="1" dirty="0">
                <a:solidFill>
                  <a:schemeClr val="bg1"/>
                </a:solidFill>
              </a:rPr>
              <a:t>مساهمة القطاعات من حيث </a:t>
            </a:r>
            <a:r>
              <a:rPr lang="ar-KW" sz="1200" b="1" dirty="0" smtClean="0">
                <a:solidFill>
                  <a:schemeClr val="bg1"/>
                </a:solidFill>
              </a:rPr>
              <a:t>كمية </a:t>
            </a:r>
            <a:r>
              <a:rPr lang="ar-SA" sz="1200" b="1" dirty="0">
                <a:solidFill>
                  <a:schemeClr val="bg1"/>
                </a:solidFill>
              </a:rPr>
              <a:t>الأسهم المتداولة</a:t>
            </a:r>
            <a:endParaRPr lang="en-US" sz="1200" b="1" dirty="0">
              <a:solidFill>
                <a:schemeClr val="bg1"/>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1307718643"/>
              </p:ext>
            </p:extLst>
          </p:nvPr>
        </p:nvGraphicFramePr>
        <p:xfrm>
          <a:off x="3502671" y="5762625"/>
          <a:ext cx="3233738" cy="2743200"/>
        </p:xfrm>
        <a:graphic>
          <a:graphicData uri="http://schemas.openxmlformats.org/presentationml/2006/ole">
            <mc:AlternateContent xmlns:mc="http://schemas.openxmlformats.org/markup-compatibility/2006">
              <mc:Choice xmlns:v="urn:schemas-microsoft-com:vml" Requires="v">
                <p:oleObj spid="_x0000_s136030" name="Worksheet" r:id="rId5" imgW="4572000" imgH="2743200" progId="Excel.Sheet.12">
                  <p:link updateAutomatic="1"/>
                </p:oleObj>
              </mc:Choice>
              <mc:Fallback>
                <p:oleObj name="Worksheet" r:id="rId5" imgW="4572000" imgH="2743200" progId="Excel.Sheet.12">
                  <p:link updateAutomatic="1"/>
                  <p:pic>
                    <p:nvPicPr>
                      <p:cNvPr id="0" name=""/>
                      <p:cNvPicPr/>
                      <p:nvPr/>
                    </p:nvPicPr>
                    <p:blipFill>
                      <a:blip r:embed="rId6"/>
                      <a:stretch>
                        <a:fillRect/>
                      </a:stretch>
                    </p:blipFill>
                    <p:spPr>
                      <a:xfrm>
                        <a:off x="3502671" y="5762625"/>
                        <a:ext cx="3233738" cy="27432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597083193"/>
              </p:ext>
            </p:extLst>
          </p:nvPr>
        </p:nvGraphicFramePr>
        <p:xfrm>
          <a:off x="177800" y="5762625"/>
          <a:ext cx="3154363" cy="2743200"/>
        </p:xfrm>
        <a:graphic>
          <a:graphicData uri="http://schemas.openxmlformats.org/presentationml/2006/ole">
            <mc:AlternateContent xmlns:mc="http://schemas.openxmlformats.org/markup-compatibility/2006">
              <mc:Choice xmlns:v="urn:schemas-microsoft-com:vml" Requires="v">
                <p:oleObj spid="_x0000_s136031" name="Worksheet" r:id="rId7" imgW="4572000" imgH="2743200" progId="Excel.Sheet.12">
                  <p:link updateAutomatic="1"/>
                </p:oleObj>
              </mc:Choice>
              <mc:Fallback>
                <p:oleObj name="Worksheet" r:id="rId7" imgW="4572000" imgH="2743200" progId="Excel.Sheet.12">
                  <p:link updateAutomatic="1"/>
                  <p:pic>
                    <p:nvPicPr>
                      <p:cNvPr id="0" name=""/>
                      <p:cNvPicPr/>
                      <p:nvPr/>
                    </p:nvPicPr>
                    <p:blipFill>
                      <a:blip r:embed="rId8"/>
                      <a:stretch>
                        <a:fillRect/>
                      </a:stretch>
                    </p:blipFill>
                    <p:spPr>
                      <a:xfrm>
                        <a:off x="177800" y="5762625"/>
                        <a:ext cx="3154363" cy="27432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854336570"/>
              </p:ext>
            </p:extLst>
          </p:nvPr>
        </p:nvGraphicFramePr>
        <p:xfrm>
          <a:off x="500063" y="1258474"/>
          <a:ext cx="4410075" cy="3067050"/>
        </p:xfrm>
        <a:graphic>
          <a:graphicData uri="http://schemas.openxmlformats.org/presentationml/2006/ole">
            <mc:AlternateContent xmlns:mc="http://schemas.openxmlformats.org/markup-compatibility/2006">
              <mc:Choice xmlns:v="urn:schemas-microsoft-com:vml" Requires="v">
                <p:oleObj spid="_x0000_s136032" name="Worksheet" r:id="rId9" imgW="4410038" imgH="3066984" progId="Excel.Sheet.12">
                  <p:link updateAutomatic="1"/>
                </p:oleObj>
              </mc:Choice>
              <mc:Fallback>
                <p:oleObj name="Worksheet" r:id="rId9" imgW="4410038" imgH="3066984" progId="Excel.Sheet.12">
                  <p:link updateAutomatic="1"/>
                  <p:pic>
                    <p:nvPicPr>
                      <p:cNvPr id="0" name=""/>
                      <p:cNvPicPr/>
                      <p:nvPr/>
                    </p:nvPicPr>
                    <p:blipFill>
                      <a:blip r:embed="rId10"/>
                      <a:stretch>
                        <a:fillRect/>
                      </a:stretch>
                    </p:blipFill>
                    <p:spPr>
                      <a:xfrm>
                        <a:off x="500063" y="1258474"/>
                        <a:ext cx="4410075" cy="3067050"/>
                      </a:xfrm>
                      <a:prstGeom prst="rect">
                        <a:avLst/>
                      </a:prstGeom>
                    </p:spPr>
                  </p:pic>
                </p:oleObj>
              </mc:Fallback>
            </mc:AlternateContent>
          </a:graphicData>
        </a:graphic>
      </p:graphicFrame>
    </p:spTree>
    <p:extLst>
      <p:ext uri="{BB962C8B-B14F-4D97-AF65-F5344CB8AC3E}">
        <p14:creationId xmlns:p14="http://schemas.microsoft.com/office/powerpoint/2010/main" val="966187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465903" y="838200"/>
            <a:ext cx="1338828"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الأول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4</a:t>
            </a:fld>
            <a:endParaRPr lang="en-US" dirty="0"/>
          </a:p>
        </p:txBody>
      </p:sp>
      <p:sp>
        <p:nvSpPr>
          <p:cNvPr id="16" name="Rectangle 15"/>
          <p:cNvSpPr/>
          <p:nvPr/>
        </p:nvSpPr>
        <p:spPr>
          <a:xfrm>
            <a:off x="4101736" y="5281916"/>
            <a:ext cx="2575287" cy="3060895"/>
          </a:xfrm>
          <a:prstGeom prst="rect">
            <a:avLst/>
          </a:prstGeom>
          <a:solidFill>
            <a:schemeClr val="bg1">
              <a:lumMod val="95000"/>
            </a:schemeClr>
          </a:solidFill>
          <a:ln w="15875" cap="flat" cmpd="sng" algn="ctr">
            <a:noFill/>
            <a:prstDash val="sysDash"/>
          </a:ln>
          <a:effectLst/>
        </p:spPr>
        <p:txBody>
          <a:bodyPr numCol="1" rtlCol="0" anchor="ctr"/>
          <a:lstStyle/>
          <a:p>
            <a:pPr marL="0" lvl="2" algn="justLow" rtl="1">
              <a:buClr>
                <a:prstClr val="black"/>
              </a:buClr>
              <a:defRPr/>
            </a:pPr>
            <a:endParaRPr lang="ar-SA"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smtClean="0"/>
              <a:t>تصدر سهم</a:t>
            </a:r>
            <a:r>
              <a:rPr lang="ar-KW" sz="1000" dirty="0" smtClean="0"/>
              <a:t> </a:t>
            </a:r>
            <a:r>
              <a:rPr lang="ar-SA" sz="1000" dirty="0" smtClean="0"/>
              <a:t>بنك الكويت الوطني قائمة </a:t>
            </a:r>
            <a:r>
              <a:rPr lang="ar-SA" sz="1000" dirty="0"/>
              <a:t>الأسهم الأعلى تداولا من حيث قيمة </a:t>
            </a:r>
            <a:r>
              <a:rPr lang="ar-SA" sz="1000" dirty="0" smtClean="0"/>
              <a:t>الأسهم </a:t>
            </a:r>
            <a:r>
              <a:rPr lang="ar-SA" sz="1000" dirty="0"/>
              <a:t>المتداولة خلال </a:t>
            </a:r>
            <a:r>
              <a:rPr lang="ar-KW" sz="1000" dirty="0"/>
              <a:t>تداولات الأسبوع </a:t>
            </a:r>
            <a:r>
              <a:rPr lang="ar-SA" sz="1000" dirty="0" smtClean="0"/>
              <a:t>بقيمة </a:t>
            </a:r>
            <a:r>
              <a:rPr lang="ar-SA" sz="1000" dirty="0"/>
              <a:t>تداول بلغت </a:t>
            </a:r>
            <a:r>
              <a:rPr lang="ar-SA" sz="1000" dirty="0" smtClean="0"/>
              <a:t>110.2</a:t>
            </a:r>
            <a:r>
              <a:rPr lang="ar-KW" sz="1000" dirty="0" smtClean="0"/>
              <a:t> </a:t>
            </a:r>
            <a:r>
              <a:rPr lang="ar-SA" sz="1000" dirty="0" smtClean="0"/>
              <a:t>مليون د.ك</a:t>
            </a:r>
            <a:r>
              <a:rPr lang="ar-KW" sz="1000" dirty="0" smtClean="0"/>
              <a:t>،</a:t>
            </a:r>
            <a:r>
              <a:rPr lang="ar-SA" sz="1000" dirty="0" smtClean="0"/>
              <a:t> </a:t>
            </a:r>
            <a:r>
              <a:rPr lang="ar-SA" sz="1000" dirty="0"/>
              <a:t>لينهي بذلك </a:t>
            </a:r>
            <a:r>
              <a:rPr lang="ar-KW" sz="1000" dirty="0"/>
              <a:t>تداولات الأسبوع </a:t>
            </a:r>
            <a:r>
              <a:rPr lang="ar-SA" sz="1000" dirty="0" smtClean="0"/>
              <a:t>عند سعر 849 فلس مرتفعا بنسبة 2.9%</a:t>
            </a:r>
            <a:r>
              <a:rPr lang="ar-KW" sz="1000" dirty="0" smtClean="0"/>
              <a:t>،</a:t>
            </a:r>
            <a:r>
              <a:rPr lang="ar-SA" sz="1000" dirty="0" smtClean="0"/>
              <a:t> وجاء سهم </a:t>
            </a:r>
            <a:r>
              <a:rPr lang="ar-SA" sz="1000" dirty="0"/>
              <a:t>التمويل الكويتي بالمركز </a:t>
            </a:r>
            <a:r>
              <a:rPr lang="ar-SA" sz="1000" dirty="0" smtClean="0"/>
              <a:t>الثاني </a:t>
            </a:r>
            <a:r>
              <a:rPr lang="ar-SA" sz="1000" dirty="0"/>
              <a:t>بقيمة تداول بلغ</a:t>
            </a:r>
            <a:r>
              <a:rPr lang="ar-KW" sz="1000" dirty="0"/>
              <a:t>ت</a:t>
            </a:r>
            <a:r>
              <a:rPr lang="ar-SA" sz="1000" dirty="0"/>
              <a:t> </a:t>
            </a:r>
            <a:r>
              <a:rPr lang="ar-SA" sz="1000" dirty="0" smtClean="0"/>
              <a:t>74.9</a:t>
            </a:r>
            <a:r>
              <a:rPr lang="ar-KW" sz="1000" dirty="0" smtClean="0"/>
              <a:t> </a:t>
            </a:r>
            <a:r>
              <a:rPr lang="ar-SA" sz="1000" dirty="0"/>
              <a:t>مليون د.ك لينهي بذلك </a:t>
            </a:r>
            <a:r>
              <a:rPr lang="ar-KW" sz="1000" dirty="0"/>
              <a:t>تداولات الأسبوع </a:t>
            </a:r>
            <a:r>
              <a:rPr lang="ar-SA" sz="1000" dirty="0" smtClean="0"/>
              <a:t>عند </a:t>
            </a:r>
            <a:r>
              <a:rPr lang="ar-SA" sz="1000" dirty="0"/>
              <a:t>سعر </a:t>
            </a:r>
            <a:r>
              <a:rPr lang="ar-SA" sz="1000" dirty="0" smtClean="0"/>
              <a:t>693 فلس مرتفعا بنسبة 0.9%، </a:t>
            </a:r>
            <a:r>
              <a:rPr lang="ar-KW" sz="1000" dirty="0" smtClean="0"/>
              <a:t>ثم </a:t>
            </a:r>
            <a:r>
              <a:rPr lang="ar-SA" sz="1000" dirty="0" smtClean="0"/>
              <a:t>جاء سهم</a:t>
            </a:r>
            <a:r>
              <a:rPr lang="ar-KW" sz="1000" dirty="0" smtClean="0"/>
              <a:t> </a:t>
            </a:r>
            <a:r>
              <a:rPr lang="ar-SA" sz="1000" dirty="0" smtClean="0"/>
              <a:t>شركة الإتصالات المتنقلة بالمركز </a:t>
            </a:r>
            <a:r>
              <a:rPr lang="ar-KW" sz="1000" dirty="0" smtClean="0"/>
              <a:t>الثالث</a:t>
            </a:r>
            <a:r>
              <a:rPr lang="ar-SA" sz="1000" dirty="0" smtClean="0"/>
              <a:t> بقيمة </a:t>
            </a:r>
            <a:r>
              <a:rPr lang="ar-SA" sz="1000" dirty="0"/>
              <a:t>تداول </a:t>
            </a:r>
            <a:r>
              <a:rPr lang="ar-SA" sz="1000" dirty="0" smtClean="0"/>
              <a:t>بلغت 49.5 مليون </a:t>
            </a:r>
            <a:r>
              <a:rPr lang="ar-SA" sz="1000" dirty="0"/>
              <a:t>د.ك لينهي بذلك </a:t>
            </a:r>
            <a:r>
              <a:rPr lang="ar-KW" sz="1000" dirty="0"/>
              <a:t>تداولات الأسبوع </a:t>
            </a:r>
            <a:r>
              <a:rPr lang="ar-SA" sz="1000" dirty="0" smtClean="0"/>
              <a:t>عند </a:t>
            </a:r>
            <a:r>
              <a:rPr lang="ar-SA" sz="1000" dirty="0"/>
              <a:t>سعر </a:t>
            </a:r>
            <a:r>
              <a:rPr lang="ar-SA" sz="1000" dirty="0" smtClean="0"/>
              <a:t>617 فلس</a:t>
            </a:r>
            <a:r>
              <a:rPr lang="ar-SA" sz="1000" dirty="0"/>
              <a:t> </a:t>
            </a:r>
            <a:r>
              <a:rPr lang="ar-SA" sz="1000" dirty="0" smtClean="0"/>
              <a:t>متراجعا بنسبة 1.3%.</a:t>
            </a:r>
            <a:endParaRPr lang="ar-KW" sz="1000" dirty="0"/>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endParaRPr lang="en-US"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a:t>احتل</a:t>
            </a:r>
            <a:r>
              <a:rPr lang="ar-KW" sz="1000" dirty="0"/>
              <a:t> بنك الكويت الوطني المرتبة الأولى من حيث القيمة الرأسمالية بقيمة </a:t>
            </a:r>
            <a:r>
              <a:rPr lang="ar-SA" sz="1000" dirty="0" smtClean="0"/>
              <a:t>5,815</a:t>
            </a:r>
            <a:r>
              <a:rPr lang="ar-KW" sz="1000" dirty="0" smtClean="0"/>
              <a:t> </a:t>
            </a:r>
            <a:r>
              <a:rPr lang="ar-KW" sz="1000" dirty="0"/>
              <a:t>مليون </a:t>
            </a:r>
            <a:r>
              <a:rPr lang="ar-KW" sz="1000" dirty="0" smtClean="0"/>
              <a:t>د.ك</a:t>
            </a:r>
            <a:r>
              <a:rPr lang="ar-SA" sz="1000" dirty="0" smtClean="0"/>
              <a:t>،</a:t>
            </a:r>
            <a:r>
              <a:rPr lang="ar-KW" sz="1000" dirty="0" smtClean="0"/>
              <a:t> </a:t>
            </a:r>
            <a:r>
              <a:rPr lang="ar-KW" sz="1000" dirty="0"/>
              <a:t>ثم حل بيت التمويل الكويتي بالمرتبة الثانية بقيمة رأسمالية بلغت </a:t>
            </a:r>
            <a:r>
              <a:rPr lang="ar-SA" sz="1000" dirty="0" smtClean="0"/>
              <a:t>5,318</a:t>
            </a:r>
            <a:r>
              <a:rPr lang="ar-KW" sz="1000" dirty="0" smtClean="0"/>
              <a:t> </a:t>
            </a:r>
            <a:r>
              <a:rPr lang="ar-KW" sz="1000" dirty="0"/>
              <a:t>مليون </a:t>
            </a:r>
            <a:r>
              <a:rPr lang="ar-KW" sz="1000" dirty="0" smtClean="0"/>
              <a:t>د.ك</a:t>
            </a:r>
            <a:r>
              <a:rPr lang="ar-SA" sz="1000" dirty="0" smtClean="0"/>
              <a:t>،</a:t>
            </a:r>
            <a:r>
              <a:rPr lang="ar-KW" sz="1000" dirty="0" smtClean="0"/>
              <a:t> </a:t>
            </a:r>
            <a:r>
              <a:rPr lang="ar-KW" sz="1000" dirty="0"/>
              <a:t>ثم </a:t>
            </a:r>
            <a:r>
              <a:rPr lang="ar-SA" sz="1000" dirty="0" smtClean="0"/>
              <a:t>شركة الإتصالات المتنقلة </a:t>
            </a:r>
            <a:r>
              <a:rPr lang="ar-KW" sz="1000" dirty="0" smtClean="0"/>
              <a:t>بالمرتبة </a:t>
            </a:r>
            <a:r>
              <a:rPr lang="ar-KW" sz="1000" dirty="0"/>
              <a:t>الثالثة بقيمة رأسمالية بلغت </a:t>
            </a:r>
            <a:r>
              <a:rPr lang="ar-SA" sz="1000" dirty="0" smtClean="0"/>
              <a:t>2,669</a:t>
            </a:r>
            <a:r>
              <a:rPr lang="ar-KW" sz="1000" dirty="0" smtClean="0"/>
              <a:t> </a:t>
            </a:r>
            <a:r>
              <a:rPr lang="ar-KW" sz="1000" dirty="0"/>
              <a:t>مليون </a:t>
            </a:r>
            <a:r>
              <a:rPr lang="ar-KW" sz="1000" dirty="0" smtClean="0"/>
              <a:t>د.ك</a:t>
            </a:r>
            <a:r>
              <a:rPr lang="ar-SA" sz="1000" dirty="0" smtClean="0"/>
              <a:t>.</a:t>
            </a:r>
            <a:endParaRPr lang="ar-KW" sz="1000" dirty="0"/>
          </a:p>
        </p:txBody>
      </p:sp>
      <p:sp>
        <p:nvSpPr>
          <p:cNvPr id="17" name="TextBox 16"/>
          <p:cNvSpPr txBox="1"/>
          <p:nvPr/>
        </p:nvSpPr>
        <p:spPr>
          <a:xfrm>
            <a:off x="114301" y="5277666"/>
            <a:ext cx="388619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الأول</a:t>
            </a:r>
            <a:endParaRPr lang="en-US" sz="1200" b="1" dirty="0" smtClean="0">
              <a:solidFill>
                <a:schemeClr val="bg1"/>
              </a:solidFill>
              <a:cs typeface="+mj-cs"/>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435305629"/>
              </p:ext>
            </p:extLst>
          </p:nvPr>
        </p:nvGraphicFramePr>
        <p:xfrm>
          <a:off x="152400" y="1138238"/>
          <a:ext cx="6591300" cy="4029075"/>
        </p:xfrm>
        <a:graphic>
          <a:graphicData uri="http://schemas.openxmlformats.org/presentationml/2006/ole">
            <mc:AlternateContent xmlns:mc="http://schemas.openxmlformats.org/markup-compatibility/2006">
              <mc:Choice xmlns:v="urn:schemas-microsoft-com:vml" Requires="v">
                <p:oleObj spid="_x0000_s136534" name="Worksheet" r:id="rId5" imgW="6658087" imgH="4029075" progId="Excel.Sheet.12">
                  <p:link updateAutomatic="1"/>
                </p:oleObj>
              </mc:Choice>
              <mc:Fallback>
                <p:oleObj name="Worksheet" r:id="rId5" imgW="6658087" imgH="4029075" progId="Excel.Sheet.12">
                  <p:link updateAutomatic="1"/>
                  <p:pic>
                    <p:nvPicPr>
                      <p:cNvPr id="0" name=""/>
                      <p:cNvPicPr/>
                      <p:nvPr/>
                    </p:nvPicPr>
                    <p:blipFill>
                      <a:blip r:embed="rId6"/>
                      <a:stretch>
                        <a:fillRect/>
                      </a:stretch>
                    </p:blipFill>
                    <p:spPr>
                      <a:xfrm>
                        <a:off x="152400" y="1138238"/>
                        <a:ext cx="6591300" cy="40290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91835812"/>
              </p:ext>
            </p:extLst>
          </p:nvPr>
        </p:nvGraphicFramePr>
        <p:xfrm>
          <a:off x="152400" y="5462332"/>
          <a:ext cx="3848100" cy="2905125"/>
        </p:xfrm>
        <a:graphic>
          <a:graphicData uri="http://schemas.openxmlformats.org/presentationml/2006/ole">
            <mc:AlternateContent xmlns:mc="http://schemas.openxmlformats.org/markup-compatibility/2006">
              <mc:Choice xmlns:v="urn:schemas-microsoft-com:vml" Requires="v">
                <p:oleObj spid="_x0000_s136535" name="Worksheet" r:id="rId7" imgW="4324275" imgH="2905092" progId="Excel.Sheet.12">
                  <p:link updateAutomatic="1"/>
                </p:oleObj>
              </mc:Choice>
              <mc:Fallback>
                <p:oleObj name="Worksheet" r:id="rId7" imgW="4324275" imgH="2905092" progId="Excel.Sheet.12">
                  <p:link updateAutomatic="1"/>
                  <p:pic>
                    <p:nvPicPr>
                      <p:cNvPr id="0" name=""/>
                      <p:cNvPicPr/>
                      <p:nvPr/>
                    </p:nvPicPr>
                    <p:blipFill>
                      <a:blip r:embed="rId8"/>
                      <a:stretch>
                        <a:fillRect/>
                      </a:stretch>
                    </p:blipFill>
                    <p:spPr>
                      <a:xfrm>
                        <a:off x="152400" y="5462332"/>
                        <a:ext cx="3848100" cy="2905125"/>
                      </a:xfrm>
                      <a:prstGeom prst="rect">
                        <a:avLst/>
                      </a:prstGeom>
                    </p:spPr>
                  </p:pic>
                </p:oleObj>
              </mc:Fallback>
            </mc:AlternateContent>
          </a:graphicData>
        </a:graphic>
      </p:graphicFrame>
    </p:spTree>
    <p:extLst>
      <p:ext uri="{BB962C8B-B14F-4D97-AF65-F5344CB8AC3E}">
        <p14:creationId xmlns:p14="http://schemas.microsoft.com/office/powerpoint/2010/main" val="2663803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5</a:t>
            </a:fld>
            <a:endParaRPr lang="en-US" dirty="0"/>
          </a:p>
        </p:txBody>
      </p:sp>
      <p:sp>
        <p:nvSpPr>
          <p:cNvPr id="11" name="TextBox 10"/>
          <p:cNvSpPr txBox="1"/>
          <p:nvPr/>
        </p:nvSpPr>
        <p:spPr>
          <a:xfrm>
            <a:off x="152400" y="4284345"/>
            <a:ext cx="38481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الرئيسي</a:t>
            </a:r>
            <a:endParaRPr lang="en-US" sz="1200" b="1" dirty="0" smtClean="0">
              <a:solidFill>
                <a:schemeClr val="bg1"/>
              </a:solidFill>
              <a:cs typeface="+mj-cs"/>
            </a:endParaRPr>
          </a:p>
        </p:txBody>
      </p:sp>
      <p:sp>
        <p:nvSpPr>
          <p:cNvPr id="13" name="Rectangle 12"/>
          <p:cNvSpPr/>
          <p:nvPr/>
        </p:nvSpPr>
        <p:spPr>
          <a:xfrm>
            <a:off x="4182386" y="4284345"/>
            <a:ext cx="2561314" cy="30706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endParaRPr lang="ar-SA" sz="1000" dirty="0"/>
          </a:p>
          <a:p>
            <a:pPr marL="171450" lvl="2" indent="-171450" algn="justLow" rtl="1">
              <a:buClr>
                <a:prstClr val="black"/>
              </a:buClr>
              <a:buFont typeface="Arial" panose="020B0604020202020204" pitchFamily="34" charset="0"/>
              <a:buChar char="•"/>
              <a:defRPr/>
            </a:pPr>
            <a:endParaRPr lang="ar-SA"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a:t>
            </a:r>
            <a:r>
              <a:rPr lang="ar-SA" sz="1000" dirty="0"/>
              <a:t>الرئيسي</a:t>
            </a:r>
            <a:r>
              <a:rPr lang="ar-KW" sz="1000" dirty="0"/>
              <a:t> </a:t>
            </a:r>
            <a:r>
              <a:rPr lang="ar-SA" sz="1000" dirty="0" smtClean="0"/>
              <a:t>تصدر سهم شركة أعيان للإجارة والإستثمارقائمة </a:t>
            </a:r>
            <a:r>
              <a:rPr lang="ar-SA" sz="1000" dirty="0"/>
              <a:t>الأسهم الأعلى تداولا من حيث </a:t>
            </a:r>
            <a:r>
              <a:rPr lang="ar-SA" sz="1000" dirty="0" smtClean="0"/>
              <a:t>القيمة خلال </a:t>
            </a:r>
            <a:r>
              <a:rPr lang="ar-KW" sz="1000" dirty="0"/>
              <a:t>تداولات الأسبوع </a:t>
            </a:r>
            <a:r>
              <a:rPr lang="ar-SA" sz="1000" dirty="0" smtClean="0"/>
              <a:t>بقيمة </a:t>
            </a:r>
            <a:r>
              <a:rPr lang="ar-SA" sz="1000" dirty="0"/>
              <a:t>تداول </a:t>
            </a:r>
            <a:r>
              <a:rPr lang="ar-SA" sz="1000" dirty="0" smtClean="0"/>
              <a:t>بلغت 5.6 مليون د.ك </a:t>
            </a:r>
            <a:r>
              <a:rPr lang="ar-SA" sz="1000" dirty="0"/>
              <a:t>لينهي بذلك </a:t>
            </a:r>
            <a:r>
              <a:rPr lang="ar-KW" sz="1000" dirty="0"/>
              <a:t>تداولات الأسبوع </a:t>
            </a:r>
            <a:r>
              <a:rPr lang="ar-SA" sz="1000" dirty="0" smtClean="0"/>
              <a:t>عند </a:t>
            </a:r>
            <a:r>
              <a:rPr lang="ar-SA" sz="1000" dirty="0"/>
              <a:t>سعر</a:t>
            </a:r>
            <a:r>
              <a:rPr lang="ar-KW" sz="1000" dirty="0"/>
              <a:t> </a:t>
            </a:r>
            <a:r>
              <a:rPr lang="ar-SA" sz="1000" dirty="0" smtClean="0"/>
              <a:t>90.4</a:t>
            </a:r>
            <a:r>
              <a:rPr lang="ar-KW" sz="1000" dirty="0" smtClean="0"/>
              <a:t> </a:t>
            </a:r>
            <a:r>
              <a:rPr lang="ar-SA" sz="1000" dirty="0" smtClean="0"/>
              <a:t>فلس مرتفعا بنسبة 4.6%</a:t>
            </a:r>
            <a:r>
              <a:rPr lang="ar-KW" sz="1000" dirty="0" smtClean="0"/>
              <a:t>، </a:t>
            </a:r>
            <a:r>
              <a:rPr lang="ar-SA" sz="1000" dirty="0" smtClean="0"/>
              <a:t>وجاء سهم شركة الصناعات الهندسية الثقيلة وبناء السفن بالمركز الثاني </a:t>
            </a:r>
            <a:r>
              <a:rPr lang="ar-SA" sz="1000" dirty="0"/>
              <a:t>بقيمة تداول </a:t>
            </a:r>
            <a:r>
              <a:rPr lang="ar-SA" sz="1000" dirty="0" smtClean="0"/>
              <a:t>بلغت 5.6 </a:t>
            </a:r>
            <a:r>
              <a:rPr lang="ar-SA" sz="1000" dirty="0"/>
              <a:t>مليون د.ك</a:t>
            </a:r>
            <a:r>
              <a:rPr lang="ar-KW" sz="1000" dirty="0"/>
              <a:t> </a:t>
            </a:r>
            <a:r>
              <a:rPr lang="ar-SA" sz="1000" dirty="0"/>
              <a:t>لينهي بذلك </a:t>
            </a:r>
            <a:r>
              <a:rPr lang="ar-KW" sz="1000" dirty="0"/>
              <a:t>تداولات الأسبوع </a:t>
            </a:r>
            <a:r>
              <a:rPr lang="ar-SA" sz="1000" dirty="0"/>
              <a:t>عند سعر </a:t>
            </a:r>
            <a:r>
              <a:rPr lang="ar-SA" sz="1000" dirty="0" smtClean="0"/>
              <a:t>386 </a:t>
            </a:r>
            <a:r>
              <a:rPr lang="ar-SA" sz="1000" dirty="0"/>
              <a:t>فلس </a:t>
            </a:r>
            <a:r>
              <a:rPr lang="ar-SA" sz="1000" dirty="0" smtClean="0"/>
              <a:t>مرتفعا </a:t>
            </a:r>
            <a:r>
              <a:rPr lang="ar-SA" sz="1000" dirty="0"/>
              <a:t>بنسبة </a:t>
            </a:r>
            <a:r>
              <a:rPr lang="ar-SA" sz="1000" dirty="0" smtClean="0"/>
              <a:t>1.9%، ثم جاء </a:t>
            </a:r>
            <a:r>
              <a:rPr lang="ar-SA" sz="1000" dirty="0"/>
              <a:t>سهم</a:t>
            </a:r>
            <a:r>
              <a:rPr lang="ar-KW" sz="1000" dirty="0"/>
              <a:t> </a:t>
            </a:r>
            <a:r>
              <a:rPr lang="ar-SA" sz="1000" dirty="0" smtClean="0"/>
              <a:t>شركة ألافكو لتمويل شراء وتأجير الطائرات بالمركز الثالث </a:t>
            </a:r>
            <a:r>
              <a:rPr lang="ar-SA" sz="1000" dirty="0"/>
              <a:t>بقيمة تداول بلغ</a:t>
            </a:r>
            <a:r>
              <a:rPr lang="ar-KW" sz="1000" dirty="0"/>
              <a:t>ت</a:t>
            </a:r>
            <a:r>
              <a:rPr lang="ar-SA" sz="1000" dirty="0"/>
              <a:t> </a:t>
            </a:r>
            <a:r>
              <a:rPr lang="ar-SA" sz="1000" dirty="0" smtClean="0"/>
              <a:t>2.7 مليون د.ك</a:t>
            </a:r>
            <a:r>
              <a:rPr lang="ar-KW" sz="1000" dirty="0" smtClean="0"/>
              <a:t> </a:t>
            </a:r>
            <a:r>
              <a:rPr lang="ar-SA" sz="1000" dirty="0"/>
              <a:t>لينهي بذلك </a:t>
            </a:r>
            <a:r>
              <a:rPr lang="ar-KW" sz="1000" dirty="0"/>
              <a:t>تداولات الأسبوع </a:t>
            </a:r>
            <a:r>
              <a:rPr lang="ar-SA" sz="1000" dirty="0" smtClean="0"/>
              <a:t>عند </a:t>
            </a:r>
            <a:r>
              <a:rPr lang="ar-SA" sz="1000" dirty="0"/>
              <a:t>سعر </a:t>
            </a:r>
            <a:r>
              <a:rPr lang="ar-SA" sz="1000" dirty="0" smtClean="0"/>
              <a:t>174 </a:t>
            </a:r>
            <a:r>
              <a:rPr lang="ar-SA" sz="1000" dirty="0"/>
              <a:t>فلس </a:t>
            </a:r>
            <a:r>
              <a:rPr lang="ar-SA" sz="1000" dirty="0" smtClean="0"/>
              <a:t>مرتفعا بنسبة 3.6%.</a:t>
            </a:r>
            <a:endParaRPr lang="ar-KW" sz="1000" dirty="0" smtClean="0"/>
          </a:p>
          <a:p>
            <a:pPr marL="171450" lvl="2" indent="-171450" algn="justLow" rtl="1">
              <a:buClr>
                <a:prstClr val="black"/>
              </a:buClr>
              <a:buFont typeface="Arial" panose="020B0604020202020204" pitchFamily="34" charset="0"/>
              <a:buChar char="•"/>
              <a:defRPr/>
            </a:pPr>
            <a:endParaRPr lang="ar-KW"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الرئيسي </a:t>
            </a:r>
            <a:r>
              <a:rPr lang="ar-SA" sz="1000" dirty="0"/>
              <a:t>احتل</a:t>
            </a:r>
            <a:r>
              <a:rPr lang="ar-KW" sz="1000" dirty="0"/>
              <a:t> البنك التجاري </a:t>
            </a:r>
            <a:r>
              <a:rPr lang="ar-SA" sz="1000" dirty="0" smtClean="0"/>
              <a:t>الكويتي </a:t>
            </a:r>
            <a:r>
              <a:rPr lang="ar-KW" sz="1000" dirty="0" smtClean="0"/>
              <a:t>المرتبة </a:t>
            </a:r>
            <a:r>
              <a:rPr lang="ar-KW" sz="1000" dirty="0"/>
              <a:t>الأولى من حيث القيمة الرأسمالية بقيمة </a:t>
            </a:r>
            <a:r>
              <a:rPr lang="ar-SA" sz="1000" dirty="0" smtClean="0"/>
              <a:t>996</a:t>
            </a:r>
            <a:r>
              <a:rPr lang="ar-KW" sz="1000" dirty="0" smtClean="0"/>
              <a:t> </a:t>
            </a:r>
            <a:r>
              <a:rPr lang="ar-KW" sz="1000" dirty="0"/>
              <a:t>مليون د.ك ثم البنك الأهلي </a:t>
            </a:r>
            <a:r>
              <a:rPr lang="ar-KW" sz="1000" dirty="0" smtClean="0"/>
              <a:t>المتحد</a:t>
            </a:r>
            <a:r>
              <a:rPr lang="ar-SA" sz="1000" dirty="0" smtClean="0"/>
              <a:t> الكويتي</a:t>
            </a:r>
            <a:r>
              <a:rPr lang="ar-KW" sz="1000" dirty="0" smtClean="0"/>
              <a:t> </a:t>
            </a:r>
            <a:r>
              <a:rPr lang="ar-KW" sz="1000" dirty="0"/>
              <a:t>بالمرتبة الثانية بقيمة رأسمالية بلغت </a:t>
            </a:r>
            <a:r>
              <a:rPr lang="ar-SA" sz="1000" dirty="0" smtClean="0"/>
              <a:t>622</a:t>
            </a:r>
            <a:r>
              <a:rPr lang="ar-KW" sz="1000" dirty="0" smtClean="0"/>
              <a:t> </a:t>
            </a:r>
            <a:r>
              <a:rPr lang="ar-KW" sz="1000" dirty="0"/>
              <a:t>مليون د.ك ثم </a:t>
            </a:r>
            <a:r>
              <a:rPr lang="ar-SA" sz="1000" dirty="0" smtClean="0"/>
              <a:t>شركة الإتصالات الكويتية </a:t>
            </a:r>
            <a:r>
              <a:rPr lang="ar-KW" sz="1000" dirty="0" smtClean="0"/>
              <a:t>بالمرتبة </a:t>
            </a:r>
            <a:r>
              <a:rPr lang="ar-KW" sz="1000" dirty="0"/>
              <a:t>الثالثة بقيمة رأسمالية بلغت </a:t>
            </a:r>
            <a:r>
              <a:rPr lang="ar-SA" sz="1000" dirty="0" smtClean="0"/>
              <a:t>429</a:t>
            </a:r>
            <a:r>
              <a:rPr lang="ar-KW" sz="1000" dirty="0" smtClean="0"/>
              <a:t> </a:t>
            </a:r>
            <a:r>
              <a:rPr lang="ar-KW" sz="1000" dirty="0"/>
              <a:t>مليون د.ك .</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p:txBody>
      </p:sp>
      <p:graphicFrame>
        <p:nvGraphicFramePr>
          <p:cNvPr id="5" name="Object 4"/>
          <p:cNvGraphicFramePr>
            <a:graphicFrameLocks noChangeAspect="1"/>
          </p:cNvGraphicFramePr>
          <p:nvPr>
            <p:extLst>
              <p:ext uri="{D42A27DB-BD31-4B8C-83A1-F6EECF244321}">
                <p14:modId xmlns:p14="http://schemas.microsoft.com/office/powerpoint/2010/main" val="1850059855"/>
              </p:ext>
            </p:extLst>
          </p:nvPr>
        </p:nvGraphicFramePr>
        <p:xfrm>
          <a:off x="166689" y="1150938"/>
          <a:ext cx="6577011" cy="2314575"/>
        </p:xfrm>
        <a:graphic>
          <a:graphicData uri="http://schemas.openxmlformats.org/presentationml/2006/ole">
            <mc:AlternateContent xmlns:mc="http://schemas.openxmlformats.org/markup-compatibility/2006">
              <mc:Choice xmlns:v="urn:schemas-microsoft-com:vml" Requires="v">
                <p:oleObj spid="_x0000_s134813" name="Worksheet" r:id="rId5" imgW="6600713" imgH="2314575" progId="Excel.Sheet.12">
                  <p:link updateAutomatic="1"/>
                </p:oleObj>
              </mc:Choice>
              <mc:Fallback>
                <p:oleObj name="Worksheet" r:id="rId5" imgW="6600713" imgH="2314575" progId="Excel.Sheet.12">
                  <p:link updateAutomatic="1"/>
                  <p:pic>
                    <p:nvPicPr>
                      <p:cNvPr id="0" name=""/>
                      <p:cNvPicPr/>
                      <p:nvPr/>
                    </p:nvPicPr>
                    <p:blipFill>
                      <a:blip r:embed="rId6"/>
                      <a:stretch>
                        <a:fillRect/>
                      </a:stretch>
                    </p:blipFill>
                    <p:spPr>
                      <a:xfrm>
                        <a:off x="166689" y="1150938"/>
                        <a:ext cx="6577011" cy="231457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641929682"/>
              </p:ext>
            </p:extLst>
          </p:nvPr>
        </p:nvGraphicFramePr>
        <p:xfrm>
          <a:off x="166688" y="4469011"/>
          <a:ext cx="3833812" cy="3000375"/>
        </p:xfrm>
        <a:graphic>
          <a:graphicData uri="http://schemas.openxmlformats.org/presentationml/2006/ole">
            <mc:AlternateContent xmlns:mc="http://schemas.openxmlformats.org/markup-compatibility/2006">
              <mc:Choice xmlns:v="urn:schemas-microsoft-com:vml" Requires="v">
                <p:oleObj spid="_x0000_s134814" name="Worksheet" r:id="rId7" imgW="4371788" imgH="3000375" progId="Excel.Sheet.12">
                  <p:link updateAutomatic="1"/>
                </p:oleObj>
              </mc:Choice>
              <mc:Fallback>
                <p:oleObj name="Worksheet" r:id="rId7" imgW="4371788" imgH="3000375" progId="Excel.Sheet.12">
                  <p:link updateAutomatic="1"/>
                  <p:pic>
                    <p:nvPicPr>
                      <p:cNvPr id="0" name=""/>
                      <p:cNvPicPr/>
                      <p:nvPr/>
                    </p:nvPicPr>
                    <p:blipFill>
                      <a:blip r:embed="rId8"/>
                      <a:stretch>
                        <a:fillRect/>
                      </a:stretch>
                    </p:blipFill>
                    <p:spPr>
                      <a:xfrm>
                        <a:off x="166688" y="4469011"/>
                        <a:ext cx="3833812" cy="3000375"/>
                      </a:xfrm>
                      <a:prstGeom prst="rect">
                        <a:avLst/>
                      </a:prstGeom>
                    </p:spPr>
                  </p:pic>
                </p:oleObj>
              </mc:Fallback>
            </mc:AlternateContent>
          </a:graphicData>
        </a:graphic>
      </p:graphicFrame>
    </p:spTree>
    <p:extLst>
      <p:ext uri="{BB962C8B-B14F-4D97-AF65-F5344CB8AC3E}">
        <p14:creationId xmlns:p14="http://schemas.microsoft.com/office/powerpoint/2010/main" val="2127186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22045"/>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6</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2616566386"/>
              </p:ext>
            </p:extLst>
          </p:nvPr>
        </p:nvGraphicFramePr>
        <p:xfrm>
          <a:off x="157163" y="3673475"/>
          <a:ext cx="6586537" cy="2314575"/>
        </p:xfrm>
        <a:graphic>
          <a:graphicData uri="http://schemas.openxmlformats.org/presentationml/2006/ole">
            <mc:AlternateContent xmlns:mc="http://schemas.openxmlformats.org/markup-compatibility/2006">
              <mc:Choice xmlns:v="urn:schemas-microsoft-com:vml" Requires="v">
                <p:oleObj spid="_x0000_s137701" name="Worksheet" r:id="rId5" imgW="6486562" imgH="2314575" progId="Excel.Sheet.12">
                  <p:link updateAutomatic="1"/>
                </p:oleObj>
              </mc:Choice>
              <mc:Fallback>
                <p:oleObj name="Worksheet" r:id="rId5" imgW="6486562" imgH="2314575" progId="Excel.Sheet.12">
                  <p:link updateAutomatic="1"/>
                  <p:pic>
                    <p:nvPicPr>
                      <p:cNvPr id="0" name=""/>
                      <p:cNvPicPr/>
                      <p:nvPr/>
                    </p:nvPicPr>
                    <p:blipFill>
                      <a:blip r:embed="rId6"/>
                      <a:stretch>
                        <a:fillRect/>
                      </a:stretch>
                    </p:blipFill>
                    <p:spPr>
                      <a:xfrm>
                        <a:off x="157163" y="3673475"/>
                        <a:ext cx="6586537" cy="23145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729371166"/>
              </p:ext>
            </p:extLst>
          </p:nvPr>
        </p:nvGraphicFramePr>
        <p:xfrm>
          <a:off x="152400" y="1212850"/>
          <a:ext cx="6586538" cy="2314575"/>
        </p:xfrm>
        <a:graphic>
          <a:graphicData uri="http://schemas.openxmlformats.org/presentationml/2006/ole">
            <mc:AlternateContent xmlns:mc="http://schemas.openxmlformats.org/markup-compatibility/2006">
              <mc:Choice xmlns:v="urn:schemas-microsoft-com:vml" Requires="v">
                <p:oleObj spid="_x0000_s137702" name="Worksheet" r:id="rId7" imgW="6543638" imgH="2314575" progId="Excel.Sheet.12">
                  <p:link updateAutomatic="1"/>
                </p:oleObj>
              </mc:Choice>
              <mc:Fallback>
                <p:oleObj name="Worksheet" r:id="rId7" imgW="6543638" imgH="2314575" progId="Excel.Sheet.12">
                  <p:link updateAutomatic="1"/>
                  <p:pic>
                    <p:nvPicPr>
                      <p:cNvPr id="0" name=""/>
                      <p:cNvPicPr/>
                      <p:nvPr/>
                    </p:nvPicPr>
                    <p:blipFill>
                      <a:blip r:embed="rId8"/>
                      <a:stretch>
                        <a:fillRect/>
                      </a:stretch>
                    </p:blipFill>
                    <p:spPr>
                      <a:xfrm>
                        <a:off x="152400" y="1212850"/>
                        <a:ext cx="6586538" cy="231457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750912952"/>
              </p:ext>
            </p:extLst>
          </p:nvPr>
        </p:nvGraphicFramePr>
        <p:xfrm>
          <a:off x="161924" y="6134100"/>
          <a:ext cx="6586539" cy="2314575"/>
        </p:xfrm>
        <a:graphic>
          <a:graphicData uri="http://schemas.openxmlformats.org/presentationml/2006/ole">
            <mc:AlternateContent xmlns:mc="http://schemas.openxmlformats.org/markup-compatibility/2006">
              <mc:Choice xmlns:v="urn:schemas-microsoft-com:vml" Requires="v">
                <p:oleObj spid="_x0000_s137703" name="Worksheet" r:id="rId9" imgW="6629400" imgH="2314575" progId="Excel.Sheet.12">
                  <p:link updateAutomatic="1"/>
                </p:oleObj>
              </mc:Choice>
              <mc:Fallback>
                <p:oleObj name="Worksheet" r:id="rId9" imgW="6629400" imgH="2314575" progId="Excel.Sheet.12">
                  <p:link updateAutomatic="1"/>
                  <p:pic>
                    <p:nvPicPr>
                      <p:cNvPr id="0" name=""/>
                      <p:cNvPicPr/>
                      <p:nvPr/>
                    </p:nvPicPr>
                    <p:blipFill>
                      <a:blip r:embed="rId10"/>
                      <a:stretch>
                        <a:fillRect/>
                      </a:stretch>
                    </p:blipFill>
                    <p:spPr>
                      <a:xfrm>
                        <a:off x="161924" y="6134100"/>
                        <a:ext cx="6586539" cy="2314575"/>
                      </a:xfrm>
                      <a:prstGeom prst="rect">
                        <a:avLst/>
                      </a:prstGeom>
                    </p:spPr>
                  </p:pic>
                </p:oleObj>
              </mc:Fallback>
            </mc:AlternateContent>
          </a:graphicData>
        </a:graphic>
      </p:graphicFrame>
    </p:spTree>
    <p:extLst>
      <p:ext uri="{BB962C8B-B14F-4D97-AF65-F5344CB8AC3E}">
        <p14:creationId xmlns:p14="http://schemas.microsoft.com/office/powerpoint/2010/main" val="59028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7"/>
          <p:cNvSpPr txBox="1">
            <a:spLocks/>
          </p:cNvSpPr>
          <p:nvPr/>
        </p:nvSpPr>
        <p:spPr bwMode="gray">
          <a:xfrm>
            <a:off x="3806367" y="8647089"/>
            <a:ext cx="1273633" cy="430968"/>
          </a:xfrm>
          <a:prstGeom prst="rect">
            <a:avLst/>
          </a:prstGeom>
        </p:spPr>
        <p:txBody>
          <a:bodyPr vert="horz" lIns="0" tIns="0" rIns="132923" bIns="0" rtlCol="0">
            <a:noAutofit/>
          </a:bodyPr>
          <a:lstStyle/>
          <a:p>
            <a:pPr algn="r">
              <a:buFont typeface="Arial" pitchFamily="34" charset="0"/>
              <a:buNone/>
              <a:defRPr/>
            </a:pPr>
            <a:r>
              <a:rPr lang="ar-KW" sz="646" b="1" dirty="0" smtClean="0">
                <a:solidFill>
                  <a:schemeClr val="bg1"/>
                </a:solidFill>
                <a:cs typeface="Arial" pitchFamily="34" charset="0"/>
              </a:rPr>
              <a:t>تلفون:6666 2226 965+ </a:t>
            </a:r>
          </a:p>
          <a:p>
            <a:pPr algn="r">
              <a:buFont typeface="Arial" pitchFamily="34" charset="0"/>
              <a:buNone/>
              <a:defRPr/>
            </a:pPr>
            <a:r>
              <a:rPr lang="ar-KW" sz="646" b="1" dirty="0" smtClean="0">
                <a:solidFill>
                  <a:schemeClr val="bg1"/>
                </a:solidFill>
                <a:cs typeface="Arial" pitchFamily="34" charset="0"/>
              </a:rPr>
              <a:t>فاكس:6793 2226 965+</a:t>
            </a:r>
            <a:endParaRPr lang="ar-SA" sz="646" b="1" dirty="0">
              <a:solidFill>
                <a:schemeClr val="bg1"/>
              </a:solidFill>
              <a:cs typeface="Arial" pitchFamily="34" charset="0"/>
            </a:endParaRPr>
          </a:p>
        </p:txBody>
      </p:sp>
      <p:sp>
        <p:nvSpPr>
          <p:cNvPr id="4" name="Text Placeholder 5"/>
          <p:cNvSpPr>
            <a:spLocks noGrp="1"/>
          </p:cNvSpPr>
          <p:nvPr>
            <p:ph type="body" sz="quarter" idx="10"/>
          </p:nvPr>
        </p:nvSpPr>
        <p:spPr>
          <a:xfrm>
            <a:off x="3229593" y="3774373"/>
            <a:ext cx="2991102" cy="3190508"/>
          </a:xfrm>
        </p:spPr>
        <p:txBody>
          <a:bodyPr vert="horz" lIns="0" tIns="0" rIns="0" bIns="0" rtlCol="0" anchor="b">
            <a:noAutofit/>
          </a:bodyPr>
          <a:lstStyle/>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يجب ملاحظة أن هذا التقرير لا يشكل توصيات استثمارية أو ما إذا كان على المستثمرين الاستمرار في استثماراتهم </a:t>
            </a:r>
            <a:r>
              <a:rPr lang="ar-SA" dirty="0" smtClean="0">
                <a:solidFill>
                  <a:schemeClr val="bg1"/>
                </a:solidFill>
                <a:latin typeface="+mj-lt"/>
              </a:rPr>
              <a:t>الخاصة. </a:t>
            </a:r>
            <a:r>
              <a:rPr lang="ar-SA" dirty="0">
                <a:solidFill>
                  <a:schemeClr val="bg1"/>
                </a:solidFill>
                <a:latin typeface="+mj-lt"/>
              </a:rPr>
              <a:t>وقد تم إعداد التقرير فقط للغرض المنصوص عليه و لا ينبغي الاعتماد </a:t>
            </a:r>
            <a:r>
              <a:rPr lang="ar-SA" dirty="0" smtClean="0">
                <a:solidFill>
                  <a:schemeClr val="bg1"/>
                </a:solidFill>
                <a:latin typeface="+mj-lt"/>
              </a:rPr>
              <a:t>عليه </a:t>
            </a:r>
            <a:r>
              <a:rPr lang="ar-SA" dirty="0">
                <a:solidFill>
                  <a:schemeClr val="bg1"/>
                </a:solidFill>
                <a:latin typeface="+mj-lt"/>
              </a:rPr>
              <a:t>لأي غرض آخر.</a:t>
            </a:r>
          </a:p>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وأعد هذا التقرير للتداول العام وتم ارساله لك كعميل، لغرض تقديم المعلومات العامة </a:t>
            </a:r>
            <a:r>
              <a:rPr lang="ar-SA" dirty="0" smtClean="0">
                <a:solidFill>
                  <a:schemeClr val="bg1"/>
                </a:solidFill>
                <a:latin typeface="+mj-lt"/>
              </a:rPr>
              <a:t>فقط. </a:t>
            </a:r>
            <a:r>
              <a:rPr lang="ar-SA" dirty="0">
                <a:solidFill>
                  <a:schemeClr val="bg1"/>
                </a:solidFill>
                <a:latin typeface="+mj-lt"/>
              </a:rPr>
              <a:t>وليس المقصود منه عرض أو تقديم المشورة فيما يتعلق بشراء أو بيع أي ورقة مالية.</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latin typeface="+mj-lt"/>
              </a:rPr>
              <a:t>على الرغم من أن المعلومات في هذا التقرير تم جمعها من </a:t>
            </a:r>
            <a:r>
              <a:rPr lang="ar-KW" dirty="0" smtClean="0">
                <a:solidFill>
                  <a:schemeClr val="bg1"/>
                </a:solidFill>
                <a:latin typeface="+mj-lt"/>
              </a:rPr>
              <a:t>ال</a:t>
            </a:r>
            <a:r>
              <a:rPr lang="ar-SA" dirty="0" smtClean="0">
                <a:solidFill>
                  <a:schemeClr val="bg1"/>
                </a:solidFill>
                <a:latin typeface="+mj-lt"/>
              </a:rPr>
              <a:t>مصادر </a:t>
            </a:r>
            <a:r>
              <a:rPr lang="ar-SA" dirty="0">
                <a:solidFill>
                  <a:schemeClr val="bg1"/>
                </a:solidFill>
                <a:latin typeface="+mj-lt"/>
              </a:rPr>
              <a:t>التي تعتقد الشركة بأنها موثوق بها، </a:t>
            </a:r>
            <a:r>
              <a:rPr lang="ar-SA" dirty="0" smtClean="0">
                <a:solidFill>
                  <a:schemeClr val="bg1"/>
                </a:solidFill>
                <a:latin typeface="+mj-lt"/>
              </a:rPr>
              <a:t>نحن </a:t>
            </a:r>
            <a:r>
              <a:rPr lang="ar-SA" dirty="0">
                <a:solidFill>
                  <a:schemeClr val="bg1"/>
                </a:solidFill>
                <a:latin typeface="+mj-lt"/>
              </a:rPr>
              <a:t>لم نقم بالتحقق منها بشكل مستقل سواء كانت دقيقة </a:t>
            </a:r>
            <a:r>
              <a:rPr lang="ar-SA" dirty="0" smtClean="0">
                <a:solidFill>
                  <a:schemeClr val="bg1"/>
                </a:solidFill>
                <a:latin typeface="+mj-lt"/>
              </a:rPr>
              <a:t>أوغير </a:t>
            </a:r>
            <a:r>
              <a:rPr lang="ar-SA" dirty="0">
                <a:solidFill>
                  <a:schemeClr val="bg1"/>
                </a:solidFill>
                <a:latin typeface="+mj-lt"/>
              </a:rPr>
              <a:t>كاملة. لا توجد مسؤولية على الشركة بسبب أي خسائر ناتجة بصورة مباشرة أو غير مباشرة، من استخدام هذه المعلومات.</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rPr>
              <a:t>شركة الاستثمارات الوطنية</a:t>
            </a:r>
            <a:r>
              <a:rPr lang="ar-KW" dirty="0">
                <a:solidFill>
                  <a:schemeClr val="bg1"/>
                </a:solidFill>
              </a:rPr>
              <a:t>  ش.م.ك.ع.</a:t>
            </a:r>
            <a:endParaRPr lang="ar-SA" dirty="0">
              <a:solidFill>
                <a:schemeClr val="bg1"/>
              </a:solidFill>
            </a:endParaRPr>
          </a:p>
        </p:txBody>
      </p:sp>
      <p:sp>
        <p:nvSpPr>
          <p:cNvPr id="6" name="Text Placeholder 7"/>
          <p:cNvSpPr txBox="1">
            <a:spLocks/>
          </p:cNvSpPr>
          <p:nvPr/>
        </p:nvSpPr>
        <p:spPr bwMode="gray">
          <a:xfrm>
            <a:off x="5080000" y="8647089"/>
            <a:ext cx="1273633" cy="430968"/>
          </a:xfrm>
          <a:prstGeom prst="rect">
            <a:avLst/>
          </a:prstGeom>
        </p:spPr>
        <p:txBody>
          <a:bodyPr vert="horz" lIns="0" tIns="0" rIns="132923" bIns="0" rtlCol="0">
            <a:noAutofit/>
          </a:bodyPr>
          <a:lstStyle/>
          <a:p>
            <a:pPr algn="r">
              <a:buFont typeface="Arial" pitchFamily="34" charset="0"/>
              <a:buNone/>
              <a:defRPr/>
            </a:pPr>
            <a:r>
              <a:rPr lang="ar-SA" sz="646" b="1" dirty="0">
                <a:solidFill>
                  <a:schemeClr val="bg1"/>
                </a:solidFill>
                <a:cs typeface="Arial" pitchFamily="34" charset="0"/>
              </a:rPr>
              <a:t>شركة الاستثمارات الوطنية</a:t>
            </a:r>
          </a:p>
          <a:p>
            <a:pPr algn="r">
              <a:buFont typeface="Arial" pitchFamily="34" charset="0"/>
              <a:buNone/>
              <a:defRPr/>
            </a:pPr>
            <a:r>
              <a:rPr lang="ar-SA" sz="646" b="1" dirty="0">
                <a:solidFill>
                  <a:schemeClr val="bg1"/>
                </a:solidFill>
                <a:cs typeface="Arial" pitchFamily="34" charset="0"/>
              </a:rPr>
              <a:t>شرق, شارع المتنبي</a:t>
            </a:r>
          </a:p>
          <a:p>
            <a:pPr algn="r">
              <a:buFont typeface="Arial" pitchFamily="34" charset="0"/>
              <a:buNone/>
              <a:defRPr/>
            </a:pPr>
            <a:r>
              <a:rPr lang="ar-SA" sz="646" b="1" dirty="0">
                <a:solidFill>
                  <a:schemeClr val="bg1"/>
                </a:solidFill>
                <a:cs typeface="Arial" pitchFamily="34" charset="0"/>
              </a:rPr>
              <a:t>مبنى </a:t>
            </a:r>
            <a:r>
              <a:rPr lang="ar-SA" sz="646" b="1" dirty="0" smtClean="0">
                <a:solidFill>
                  <a:schemeClr val="bg1"/>
                </a:solidFill>
                <a:cs typeface="Arial" pitchFamily="34" charset="0"/>
              </a:rPr>
              <a:t>الخليجية</a:t>
            </a:r>
            <a:endParaRPr lang="en-US" sz="646" b="1" dirty="0" smtClean="0">
              <a:solidFill>
                <a:schemeClr val="bg1"/>
              </a:solidFill>
              <a:cs typeface="Arial" pitchFamily="34" charset="0"/>
            </a:endParaRPr>
          </a:p>
          <a:p>
            <a:pPr algn="r">
              <a:buFont typeface="Arial" pitchFamily="34" charset="0"/>
              <a:buNone/>
              <a:defRPr/>
            </a:pPr>
            <a:r>
              <a:rPr lang="ar-KW" sz="646" b="1" dirty="0" smtClean="0">
                <a:solidFill>
                  <a:schemeClr val="bg1"/>
                </a:solidFill>
                <a:cs typeface="Arial" pitchFamily="34" charset="0"/>
              </a:rPr>
              <a:t>ص. ب. 25667 الصفاة 13117 الكويت </a:t>
            </a:r>
            <a:endParaRPr lang="ar-SA" sz="646" b="1" dirty="0">
              <a:solidFill>
                <a:schemeClr val="bg1"/>
              </a:solidFill>
              <a:cs typeface="Arial"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93067" cy="898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0448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17504</TotalTime>
  <Words>1158</Words>
  <Application>Microsoft Office PowerPoint</Application>
  <PresentationFormat>On-screen Show (4:3)</PresentationFormat>
  <Paragraphs>80</Paragraphs>
  <Slides>7</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Links</vt:lpstr>
      </vt:variant>
      <vt:variant>
        <vt:i4>11</vt:i4>
      </vt:variant>
      <vt:variant>
        <vt:lpstr>Slide Titles</vt:lpstr>
      </vt:variant>
      <vt:variant>
        <vt:i4>7</vt:i4>
      </vt:variant>
    </vt:vector>
  </HeadingPairs>
  <TitlesOfParts>
    <vt:vector size="24" baseType="lpstr">
      <vt:lpstr>Arial</vt:lpstr>
      <vt:lpstr>Calibri</vt:lpstr>
      <vt:lpstr>Calibri Light</vt:lpstr>
      <vt:lpstr>Times New Roman</vt:lpstr>
      <vt:lpstr>Wingdings</vt:lpstr>
      <vt:lpstr>Office Theme</vt:lpstr>
      <vt:lpstr>file:///\\nicfps\laid$\Researches%20&amp;%20Studies\Work%20Files\Periodic%20Reports\Boursa%20Kuwait\Weekly\2020\Master%20Model%20for%20weekly%20(wealth%20management)v.1%20-%20Copy.xlsx!Indcies%20!R2C2:R7C9</vt:lpstr>
      <vt:lpstr>file:///\\nicfps\laid$\Researches%20&amp;%20Studies\Work%20Files\Periodic%20Reports\Boursa%20Kuwait\Weekly\2020\Master%20Model%20for%20weekly%20(wealth%20management)v.1%20-%20Copy.xlsx!sector%20indices%20%20!%5bMaster%20Model%20for%20weekly%20(wealth%20management)v.1%20-%20Copy.xlsx%5dsector%20indices%20%20%20Chart%201</vt:lpstr>
      <vt:lpstr>file:///\\nicfps\laid$\Researches%20&amp;%20Studies\Work%20Files\Periodic%20Reports\Boursa%20Kuwait\Weekly\2020\Master%20Model%20for%20weekly%20(wealth%20management)v.1%20-%20Copy.xlsx!sector%20indices%20%20!%5bMaster%20Model%20for%20weekly%20(wealth%20management)v.1%20-%20Copy.xlsx%5dsector%20indices%20%20%20Chart%202</vt:lpstr>
      <vt:lpstr>file:///\\nicfps\laid$\Researches%20&amp;%20Studies\Work%20Files\Periodic%20Reports\Boursa%20Kuwait\Weekly\2020\Master%20Model%20for%20weekly%20(wealth%20management)v.1%20-%20Copy.xlsx!sector%20indices%20%20!R2C24:R17C28</vt:lpstr>
      <vt:lpstr>file:///\\nicfps\laid$\Researches%20&amp;%20Studies\Work%20Files\Periodic%20Reports\Boursa%20Kuwait\Weekly\2020\Master%20Model%20for%20weekly%20(wealth%20management)v.1%20-%20Copy.xlsx!Companies%20(P%20Market)!R3C2:R25C9</vt:lpstr>
      <vt:lpstr>file:///\\nicfps\laid$\Researches%20&amp;%20Studies\Work%20Files\Periodic%20Reports\Boursa%20Kuwait\Weekly\2020\Master%20Model%20for%20weekly%20(wealth%20management)v.1%20-%20Copy.xlsx!(P%20Market)%20chart!%5bMaster%20Model%20for%20weekly%20(wealth%20management)v.1%20-%20Copy.xlsx%5d(P%20Market)%20chart%20Chart%202</vt:lpstr>
      <vt:lpstr>file:///\\nicfps\laid$\Researches%20&amp;%20Studies\Work%20Files\Periodic%20Reports\Boursa%20Kuwait\Weekly\2020\Master%20Model%20for%20weekly%20(wealth%20management)v.1%20-%20Copy.xlsx!companies%20(Main%20Market&amp;%20chart)!R3C22:R15C29</vt:lpstr>
      <vt:lpstr>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vt:lpstr>
      <vt:lpstr>file:///\\nicfps\laid$\Researches%20&amp;%20Studies\Work%20Files\Periodic%20Reports\Boursa%20Kuwait\Weekly\2020\Master%20Model%20for%20weekly%20(wealth%20management)v.1%20-%20Copy.xlsx!companies%20(Main%20Market&amp;%20chart)!R3C12:R15C19</vt:lpstr>
      <vt:lpstr>file:///\\nicfps\laid$\Researches%20&amp;%20Studies\Work%20Files\Periodic%20Reports\Boursa%20Kuwait\Weekly\2020\Master%20Model%20for%20weekly%20(wealth%20management)v.1%20-%20Copy.xlsx!companies%20(Main%20Market&amp;%20chart)!R3C2:R15C9</vt:lpstr>
      <vt:lpstr>file:///\\nicfps\laid$\Researches%20&amp;%20Studies\Work%20Files\Periodic%20Reports\Boursa%20Kuwait\Weekly\2020\Master%20Model%20for%20weekly%20(wealth%20management)v.1%20-%20Copy.xlsx!companies%20(Main%20Market&amp;%20chart)!R3C32:R15C39</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شركة الاستثمارات الوطنية  ش.م.ك.</dc:title>
  <dc:creator>Alaa Alatilie</dc:creator>
  <cp:lastModifiedBy>Hossam Ahmed</cp:lastModifiedBy>
  <cp:revision>3616</cp:revision>
  <cp:lastPrinted>2019-01-10T11:21:43Z</cp:lastPrinted>
  <dcterms:created xsi:type="dcterms:W3CDTF">2015-01-14T07:25:06Z</dcterms:created>
  <dcterms:modified xsi:type="dcterms:W3CDTF">2020-11-26T11:47:46Z</dcterms:modified>
</cp:coreProperties>
</file>